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76" r:id="rId3"/>
    <p:sldId id="260" r:id="rId4"/>
    <p:sldId id="261" r:id="rId5"/>
    <p:sldId id="262" r:id="rId6"/>
    <p:sldId id="263" r:id="rId7"/>
    <p:sldId id="264" r:id="rId8"/>
    <p:sldId id="278" r:id="rId9"/>
    <p:sldId id="280" r:id="rId10"/>
    <p:sldId id="282" r:id="rId11"/>
    <p:sldId id="265" r:id="rId12"/>
    <p:sldId id="275" r:id="rId13"/>
    <p:sldId id="266" r:id="rId14"/>
    <p:sldId id="268" r:id="rId15"/>
    <p:sldId id="269" r:id="rId16"/>
    <p:sldId id="270" r:id="rId17"/>
    <p:sldId id="271" r:id="rId18"/>
    <p:sldId id="272" r:id="rId19"/>
    <p:sldId id="273" r:id="rId20"/>
    <p:sldId id="284"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363" autoAdjust="0"/>
    <p:restoredTop sz="86447" autoAdjust="0"/>
  </p:normalViewPr>
  <p:slideViewPr>
    <p:cSldViewPr>
      <p:cViewPr varScale="1">
        <p:scale>
          <a:sx n="79" d="100"/>
          <a:sy n="79" d="100"/>
        </p:scale>
        <p:origin x="-1020" y="-90"/>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pPr>
                <a:defRPr/>
              </a:pPr>
              <a:endParaRPr lang="el-GR"/>
            </a:p>
          </p:txBody>
        </p:sp>
        <p:sp>
          <p:nvSpPr>
            <p:cNvPr id="6"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4083" y="2368"/>
                </a:cxn>
                <a:cxn ang="0">
                  <a:pos x="64000" y="32000"/>
                </a:cxn>
                <a:cxn ang="0">
                  <a:pos x="44083" y="61631"/>
                </a:cxn>
                <a:cxn ang="0">
                  <a:pos x="44083" y="61631"/>
                </a:cxn>
                <a:cxn ang="0">
                  <a:pos x="44082" y="61631"/>
                </a:cxn>
                <a:cxn ang="0">
                  <a:pos x="44083" y="61632"/>
                </a:cxn>
                <a:cxn ang="0">
                  <a:pos x="44083" y="2368"/>
                </a:cxn>
                <a:cxn ang="0">
                  <a:pos x="44082" y="2368"/>
                </a:cxn>
                <a:cxn ang="0">
                  <a:pos x="44083" y="2368"/>
                </a:cxn>
              </a:cxnLst>
              <a:rect l="T13" t="T15" r="T17" b="T19"/>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pPr>
                <a:defRPr/>
              </a:pPr>
              <a:endParaRPr lang="el-GR" sz="2400">
                <a:latin typeface="Times New Roman" pitchFamily="18" charset="0"/>
              </a:endParaRPr>
            </a:p>
          </p:txBody>
        </p:sp>
        <p:sp>
          <p:nvSpPr>
            <p:cNvPr id="7"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994" y="6246"/>
                </a:cxn>
                <a:cxn ang="0">
                  <a:pos x="64000" y="32000"/>
                </a:cxn>
                <a:cxn ang="0">
                  <a:pos x="50994" y="57753"/>
                </a:cxn>
                <a:cxn ang="0">
                  <a:pos x="50994" y="57753"/>
                </a:cxn>
                <a:cxn ang="0">
                  <a:pos x="50993" y="57753"/>
                </a:cxn>
                <a:cxn ang="0">
                  <a:pos x="50994" y="57754"/>
                </a:cxn>
                <a:cxn ang="0">
                  <a:pos x="50994" y="6246"/>
                </a:cxn>
                <a:cxn ang="0">
                  <a:pos x="50993" y="6246"/>
                </a:cxn>
                <a:cxn ang="0">
                  <a:pos x="50994" y="6246"/>
                </a:cxn>
              </a:cxnLst>
              <a:rect l="T13" t="T15" r="T17" b="T19"/>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pPr>
                <a:defRPr/>
              </a:pPr>
              <a:endParaRPr lang="el-GR"/>
            </a:p>
          </p:txBody>
        </p:sp>
      </p:grpSp>
      <p:sp>
        <p:nvSpPr>
          <p:cNvPr id="71686" name="Rectangle 6"/>
          <p:cNvSpPr>
            <a:spLocks noGrp="1" noChangeArrowheads="1"/>
          </p:cNvSpPr>
          <p:nvPr>
            <p:ph type="ctrTitle"/>
          </p:nvPr>
        </p:nvSpPr>
        <p:spPr>
          <a:xfrm>
            <a:off x="1443038" y="985838"/>
            <a:ext cx="7239000" cy="1444625"/>
          </a:xfrm>
        </p:spPr>
        <p:txBody>
          <a:bodyPr/>
          <a:lstStyle>
            <a:lvl1pPr>
              <a:defRPr sz="4000"/>
            </a:lvl1pPr>
          </a:lstStyle>
          <a:p>
            <a:r>
              <a:rPr lang="el-GR"/>
              <a:t>Κάντε κλικ για επεξεργασία του τίτλου</a:t>
            </a:r>
          </a:p>
        </p:txBody>
      </p:sp>
      <p:sp>
        <p:nvSpPr>
          <p:cNvPr id="7168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l-GR"/>
              <a:t>Κάντε κλικ για να επεξεργαστείτε τον υπότιτλο του υποδείγματος</a:t>
            </a:r>
          </a:p>
        </p:txBody>
      </p:sp>
      <p:sp>
        <p:nvSpPr>
          <p:cNvPr id="8" name="Rectangle 8"/>
          <p:cNvSpPr>
            <a:spLocks noGrp="1" noChangeArrowheads="1"/>
          </p:cNvSpPr>
          <p:nvPr>
            <p:ph type="dt" sz="half" idx="10"/>
          </p:nvPr>
        </p:nvSpPr>
        <p:spPr/>
        <p:txBody>
          <a:bodyPr/>
          <a:lstStyle>
            <a:lvl1pPr>
              <a:defRPr/>
            </a:lvl1pPr>
          </a:lstStyle>
          <a:p>
            <a:pPr>
              <a:defRPr/>
            </a:pPr>
            <a:fld id="{33DCEB0A-84D3-4E4F-89DB-262480E3DEDD}" type="datetimeFigureOut">
              <a:rPr lang="el-GR"/>
              <a:pPr>
                <a:defRPr/>
              </a:pPr>
              <a:t>20/12/2012</a:t>
            </a:fld>
            <a:endParaRPr lang="el-GR"/>
          </a:p>
        </p:txBody>
      </p:sp>
      <p:sp>
        <p:nvSpPr>
          <p:cNvPr id="9" name="Rectangle 9"/>
          <p:cNvSpPr>
            <a:spLocks noGrp="1" noChangeArrowheads="1"/>
          </p:cNvSpPr>
          <p:nvPr>
            <p:ph type="ftr" sz="quarter" idx="11"/>
          </p:nvPr>
        </p:nvSpPr>
        <p:spPr/>
        <p:txBody>
          <a:bodyPr/>
          <a:lstStyle>
            <a:lvl1pPr>
              <a:defRPr/>
            </a:lvl1pPr>
          </a:lstStyle>
          <a:p>
            <a:pPr>
              <a:defRPr/>
            </a:pPr>
            <a:endParaRPr lang="el-GR"/>
          </a:p>
        </p:txBody>
      </p:sp>
      <p:sp>
        <p:nvSpPr>
          <p:cNvPr id="10" name="Rectangle 10"/>
          <p:cNvSpPr>
            <a:spLocks noGrp="1" noChangeArrowheads="1"/>
          </p:cNvSpPr>
          <p:nvPr>
            <p:ph type="sldNum" sz="quarter" idx="12"/>
          </p:nvPr>
        </p:nvSpPr>
        <p:spPr/>
        <p:txBody>
          <a:bodyPr/>
          <a:lstStyle>
            <a:lvl1pPr>
              <a:defRPr/>
            </a:lvl1pPr>
          </a:lstStyle>
          <a:p>
            <a:pPr>
              <a:defRPr/>
            </a:pPr>
            <a:fld id="{7B20430E-8639-46E6-83E6-98FD15B00794}"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fld id="{A7965049-9FB1-4F1E-A9F0-91B9DF22A4D2}" type="datetimeFigureOut">
              <a:rPr lang="el-GR"/>
              <a:pPr>
                <a:defRPr/>
              </a:pPr>
              <a:t>20/12/2012</a:t>
            </a:fld>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16AFAB75-3D1B-4FF5-AF69-3C62AF521C38}"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fld id="{7E6599DC-893F-442C-A6A5-BD752FE9CEE3}" type="datetimeFigureOut">
              <a:rPr lang="el-GR"/>
              <a:pPr>
                <a:defRPr/>
              </a:pPr>
              <a:t>20/12/2012</a:t>
            </a:fld>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4241EE1C-BCCE-46D1-B510-57763F000FF7}"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Rectangle 8"/>
          <p:cNvSpPr>
            <a:spLocks noGrp="1" noChangeArrowheads="1"/>
          </p:cNvSpPr>
          <p:nvPr>
            <p:ph type="dt" sz="half" idx="10"/>
          </p:nvPr>
        </p:nvSpPr>
        <p:spPr>
          <a:ln/>
        </p:spPr>
        <p:txBody>
          <a:bodyPr/>
          <a:lstStyle>
            <a:lvl1pPr>
              <a:defRPr/>
            </a:lvl1pPr>
          </a:lstStyle>
          <a:p>
            <a:pPr>
              <a:defRPr/>
            </a:pPr>
            <a:fld id="{28CAB9AC-830F-4331-93FC-907BFF816DA2}" type="datetimeFigureOut">
              <a:rPr lang="el-GR"/>
              <a:pPr>
                <a:defRPr/>
              </a:pPr>
              <a:t>20/12/2012</a:t>
            </a:fld>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0CC6AEA9-72ED-4776-A59D-D52EF267C9ED}"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fld id="{1AD5B209-2B67-407E-B098-09C811F67963}" type="datetimeFigureOut">
              <a:rPr lang="el-GR"/>
              <a:pPr>
                <a:defRPr/>
              </a:pPr>
              <a:t>20/12/2012</a:t>
            </a:fld>
            <a:endParaRPr lang="el-GR"/>
          </a:p>
        </p:txBody>
      </p:sp>
      <p:sp>
        <p:nvSpPr>
          <p:cNvPr id="5" name="Rectangle 9"/>
          <p:cNvSpPr>
            <a:spLocks noGrp="1" noChangeArrowheads="1"/>
          </p:cNvSpPr>
          <p:nvPr>
            <p:ph type="ftr" sz="quarter" idx="11"/>
          </p:nvPr>
        </p:nvSpPr>
        <p:spPr>
          <a:ln/>
        </p:spPr>
        <p:txBody>
          <a:bodyPr/>
          <a:lstStyle>
            <a:lvl1pPr>
              <a:defRPr/>
            </a:lvl1pPr>
          </a:lstStyle>
          <a:p>
            <a:pPr>
              <a:defRPr/>
            </a:pPr>
            <a:endParaRPr lang="el-GR"/>
          </a:p>
        </p:txBody>
      </p:sp>
      <p:sp>
        <p:nvSpPr>
          <p:cNvPr id="6" name="Rectangle 10"/>
          <p:cNvSpPr>
            <a:spLocks noGrp="1" noChangeArrowheads="1"/>
          </p:cNvSpPr>
          <p:nvPr>
            <p:ph type="sldNum" sz="quarter" idx="12"/>
          </p:nvPr>
        </p:nvSpPr>
        <p:spPr>
          <a:ln/>
        </p:spPr>
        <p:txBody>
          <a:bodyPr/>
          <a:lstStyle>
            <a:lvl1pPr>
              <a:defRPr/>
            </a:lvl1pPr>
          </a:lstStyle>
          <a:p>
            <a:pPr>
              <a:defRPr/>
            </a:pPr>
            <a:fld id="{68918441-6F17-4D64-A654-FC4E0FA24BDF}"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Rectangle 8"/>
          <p:cNvSpPr>
            <a:spLocks noGrp="1" noChangeArrowheads="1"/>
          </p:cNvSpPr>
          <p:nvPr>
            <p:ph type="dt" sz="half" idx="10"/>
          </p:nvPr>
        </p:nvSpPr>
        <p:spPr>
          <a:ln/>
        </p:spPr>
        <p:txBody>
          <a:bodyPr/>
          <a:lstStyle>
            <a:lvl1pPr>
              <a:defRPr/>
            </a:lvl1pPr>
          </a:lstStyle>
          <a:p>
            <a:pPr>
              <a:defRPr/>
            </a:pPr>
            <a:fld id="{570F3378-230E-4A5C-9691-59C8E74B016B}" type="datetimeFigureOut">
              <a:rPr lang="el-GR"/>
              <a:pPr>
                <a:defRPr/>
              </a:pPr>
              <a:t>20/12/2012</a:t>
            </a:fld>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32BEB912-7ACA-4A3B-83F6-D9371C28FA06}"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Rectangle 8"/>
          <p:cNvSpPr>
            <a:spLocks noGrp="1" noChangeArrowheads="1"/>
          </p:cNvSpPr>
          <p:nvPr>
            <p:ph type="dt" sz="half" idx="10"/>
          </p:nvPr>
        </p:nvSpPr>
        <p:spPr>
          <a:ln/>
        </p:spPr>
        <p:txBody>
          <a:bodyPr/>
          <a:lstStyle>
            <a:lvl1pPr>
              <a:defRPr/>
            </a:lvl1pPr>
          </a:lstStyle>
          <a:p>
            <a:pPr>
              <a:defRPr/>
            </a:pPr>
            <a:fld id="{34101FF3-5400-45F1-9E06-9385C0CC00CF}" type="datetimeFigureOut">
              <a:rPr lang="el-GR"/>
              <a:pPr>
                <a:defRPr/>
              </a:pPr>
              <a:t>20/12/2012</a:t>
            </a:fld>
            <a:endParaRPr lang="el-GR"/>
          </a:p>
        </p:txBody>
      </p:sp>
      <p:sp>
        <p:nvSpPr>
          <p:cNvPr id="8" name="Rectangle 9"/>
          <p:cNvSpPr>
            <a:spLocks noGrp="1" noChangeArrowheads="1"/>
          </p:cNvSpPr>
          <p:nvPr>
            <p:ph type="ftr" sz="quarter" idx="11"/>
          </p:nvPr>
        </p:nvSpPr>
        <p:spPr>
          <a:ln/>
        </p:spPr>
        <p:txBody>
          <a:bodyPr/>
          <a:lstStyle>
            <a:lvl1pPr>
              <a:defRPr/>
            </a:lvl1pPr>
          </a:lstStyle>
          <a:p>
            <a:pPr>
              <a:defRPr/>
            </a:pPr>
            <a:endParaRPr lang="el-GR"/>
          </a:p>
        </p:txBody>
      </p:sp>
      <p:sp>
        <p:nvSpPr>
          <p:cNvPr id="9" name="Rectangle 10"/>
          <p:cNvSpPr>
            <a:spLocks noGrp="1" noChangeArrowheads="1"/>
          </p:cNvSpPr>
          <p:nvPr>
            <p:ph type="sldNum" sz="quarter" idx="12"/>
          </p:nvPr>
        </p:nvSpPr>
        <p:spPr>
          <a:ln/>
        </p:spPr>
        <p:txBody>
          <a:bodyPr/>
          <a:lstStyle>
            <a:lvl1pPr>
              <a:defRPr/>
            </a:lvl1pPr>
          </a:lstStyle>
          <a:p>
            <a:pPr>
              <a:defRPr/>
            </a:pPr>
            <a:fld id="{D08E089F-587C-4843-A73A-1DB5D7D0454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Rectangle 8"/>
          <p:cNvSpPr>
            <a:spLocks noGrp="1" noChangeArrowheads="1"/>
          </p:cNvSpPr>
          <p:nvPr>
            <p:ph type="dt" sz="half" idx="10"/>
          </p:nvPr>
        </p:nvSpPr>
        <p:spPr>
          <a:ln/>
        </p:spPr>
        <p:txBody>
          <a:bodyPr/>
          <a:lstStyle>
            <a:lvl1pPr>
              <a:defRPr/>
            </a:lvl1pPr>
          </a:lstStyle>
          <a:p>
            <a:pPr>
              <a:defRPr/>
            </a:pPr>
            <a:fld id="{12DD5106-B819-4ACD-8C77-91A4621FD9C2}" type="datetimeFigureOut">
              <a:rPr lang="el-GR"/>
              <a:pPr>
                <a:defRPr/>
              </a:pPr>
              <a:t>20/12/2012</a:t>
            </a:fld>
            <a:endParaRPr lang="el-GR"/>
          </a:p>
        </p:txBody>
      </p:sp>
      <p:sp>
        <p:nvSpPr>
          <p:cNvPr id="4" name="Rectangle 9"/>
          <p:cNvSpPr>
            <a:spLocks noGrp="1" noChangeArrowheads="1"/>
          </p:cNvSpPr>
          <p:nvPr>
            <p:ph type="ftr" sz="quarter" idx="11"/>
          </p:nvPr>
        </p:nvSpPr>
        <p:spPr>
          <a:ln/>
        </p:spPr>
        <p:txBody>
          <a:bodyPr/>
          <a:lstStyle>
            <a:lvl1pPr>
              <a:defRPr/>
            </a:lvl1pPr>
          </a:lstStyle>
          <a:p>
            <a:pPr>
              <a:defRPr/>
            </a:pPr>
            <a:endParaRPr lang="el-GR"/>
          </a:p>
        </p:txBody>
      </p:sp>
      <p:sp>
        <p:nvSpPr>
          <p:cNvPr id="5" name="Rectangle 10"/>
          <p:cNvSpPr>
            <a:spLocks noGrp="1" noChangeArrowheads="1"/>
          </p:cNvSpPr>
          <p:nvPr>
            <p:ph type="sldNum" sz="quarter" idx="12"/>
          </p:nvPr>
        </p:nvSpPr>
        <p:spPr>
          <a:ln/>
        </p:spPr>
        <p:txBody>
          <a:bodyPr/>
          <a:lstStyle>
            <a:lvl1pPr>
              <a:defRPr/>
            </a:lvl1pPr>
          </a:lstStyle>
          <a:p>
            <a:pPr>
              <a:defRPr/>
            </a:pPr>
            <a:fld id="{6AD1E231-BFBE-43C5-959F-57A85737D8D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9384FA66-6768-45A1-9A6A-4CB02857D973}" type="datetimeFigureOut">
              <a:rPr lang="el-GR"/>
              <a:pPr>
                <a:defRPr/>
              </a:pPr>
              <a:t>20/12/2012</a:t>
            </a:fld>
            <a:endParaRPr lang="el-GR"/>
          </a:p>
        </p:txBody>
      </p:sp>
      <p:sp>
        <p:nvSpPr>
          <p:cNvPr id="3" name="Rectangle 9"/>
          <p:cNvSpPr>
            <a:spLocks noGrp="1" noChangeArrowheads="1"/>
          </p:cNvSpPr>
          <p:nvPr>
            <p:ph type="ftr" sz="quarter" idx="11"/>
          </p:nvPr>
        </p:nvSpPr>
        <p:spPr>
          <a:ln/>
        </p:spPr>
        <p:txBody>
          <a:bodyPr/>
          <a:lstStyle>
            <a:lvl1pPr>
              <a:defRPr/>
            </a:lvl1pPr>
          </a:lstStyle>
          <a:p>
            <a:pPr>
              <a:defRPr/>
            </a:pPr>
            <a:endParaRPr lang="el-GR"/>
          </a:p>
        </p:txBody>
      </p:sp>
      <p:sp>
        <p:nvSpPr>
          <p:cNvPr id="4" name="Rectangle 10"/>
          <p:cNvSpPr>
            <a:spLocks noGrp="1" noChangeArrowheads="1"/>
          </p:cNvSpPr>
          <p:nvPr>
            <p:ph type="sldNum" sz="quarter" idx="12"/>
          </p:nvPr>
        </p:nvSpPr>
        <p:spPr>
          <a:ln/>
        </p:spPr>
        <p:txBody>
          <a:bodyPr/>
          <a:lstStyle>
            <a:lvl1pPr>
              <a:defRPr/>
            </a:lvl1pPr>
          </a:lstStyle>
          <a:p>
            <a:pPr>
              <a:defRPr/>
            </a:pPr>
            <a:fld id="{ADDC7F3D-88E9-4F62-B216-895A8DCC1F85}"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E271CCF1-D521-497A-9FCD-B5C3CEFDA4A2}" type="datetimeFigureOut">
              <a:rPr lang="el-GR"/>
              <a:pPr>
                <a:defRPr/>
              </a:pPr>
              <a:t>20/12/2012</a:t>
            </a:fld>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F2D69CD7-E5BF-4D25-A3D1-0C4D72CBD61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fld id="{62B2DBBD-2815-4A16-81FD-3F1DE695C9F5}" type="datetimeFigureOut">
              <a:rPr lang="el-GR"/>
              <a:pPr>
                <a:defRPr/>
              </a:pPr>
              <a:t>20/12/2012</a:t>
            </a:fld>
            <a:endParaRPr lang="el-GR"/>
          </a:p>
        </p:txBody>
      </p:sp>
      <p:sp>
        <p:nvSpPr>
          <p:cNvPr id="6" name="Rectangle 9"/>
          <p:cNvSpPr>
            <a:spLocks noGrp="1" noChangeArrowheads="1"/>
          </p:cNvSpPr>
          <p:nvPr>
            <p:ph type="ftr" sz="quarter" idx="11"/>
          </p:nvPr>
        </p:nvSpPr>
        <p:spPr>
          <a:ln/>
        </p:spPr>
        <p:txBody>
          <a:bodyPr/>
          <a:lstStyle>
            <a:lvl1pPr>
              <a:defRPr/>
            </a:lvl1pPr>
          </a:lstStyle>
          <a:p>
            <a:pPr>
              <a:defRPr/>
            </a:pPr>
            <a:endParaRPr lang="el-GR"/>
          </a:p>
        </p:txBody>
      </p:sp>
      <p:sp>
        <p:nvSpPr>
          <p:cNvPr id="7" name="Rectangle 10"/>
          <p:cNvSpPr>
            <a:spLocks noGrp="1" noChangeArrowheads="1"/>
          </p:cNvSpPr>
          <p:nvPr>
            <p:ph type="sldNum" sz="quarter" idx="12"/>
          </p:nvPr>
        </p:nvSpPr>
        <p:spPr>
          <a:ln/>
        </p:spPr>
        <p:txBody>
          <a:bodyPr/>
          <a:lstStyle>
            <a:lvl1pPr>
              <a:defRPr/>
            </a:lvl1pPr>
          </a:lstStyle>
          <a:p>
            <a:pPr>
              <a:defRPr/>
            </a:pPr>
            <a:fld id="{D459BEBD-A2A0-41A8-95AF-8C29C4772AE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70659"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296" y="5746"/>
                </a:cxn>
                <a:cxn ang="0">
                  <a:pos x="64000" y="32000"/>
                </a:cxn>
                <a:cxn ang="0">
                  <a:pos x="50296" y="58253"/>
                </a:cxn>
                <a:cxn ang="0">
                  <a:pos x="50296" y="58253"/>
                </a:cxn>
                <a:cxn ang="0">
                  <a:pos x="50295" y="58253"/>
                </a:cxn>
                <a:cxn ang="0">
                  <a:pos x="50296" y="58254"/>
                </a:cxn>
                <a:cxn ang="0">
                  <a:pos x="50296" y="5746"/>
                </a:cxn>
                <a:cxn ang="0">
                  <a:pos x="50295" y="5746"/>
                </a:cxn>
                <a:cxn ang="0">
                  <a:pos x="50296" y="5746"/>
                </a:cxn>
              </a:cxnLst>
              <a:rect l="T13" t="T15" r="T17" b="T19"/>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pPr>
                <a:defRPr/>
              </a:pPr>
              <a:endParaRPr lang="el-GR" sz="2400">
                <a:latin typeface="Times New Roman" pitchFamily="18" charset="0"/>
              </a:endParaRPr>
            </a:p>
          </p:txBody>
        </p:sp>
        <p:sp>
          <p:nvSpPr>
            <p:cNvPr id="70660"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0077" y="5595"/>
                </a:cxn>
                <a:cxn ang="0">
                  <a:pos x="64000" y="32000"/>
                </a:cxn>
                <a:cxn ang="0">
                  <a:pos x="50077" y="58404"/>
                </a:cxn>
                <a:cxn ang="0">
                  <a:pos x="50077" y="58404"/>
                </a:cxn>
                <a:cxn ang="0">
                  <a:pos x="50076" y="58404"/>
                </a:cxn>
                <a:cxn ang="0">
                  <a:pos x="50077" y="58405"/>
                </a:cxn>
                <a:cxn ang="0">
                  <a:pos x="50077" y="5595"/>
                </a:cxn>
                <a:cxn ang="0">
                  <a:pos x="50076" y="5595"/>
                </a:cxn>
                <a:cxn ang="0">
                  <a:pos x="50077" y="5595"/>
                </a:cxn>
              </a:cxnLst>
              <a:rect l="T13" t="T15" r="T17" b="T19"/>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pPr>
                <a:defRPr/>
              </a:pPr>
              <a:endParaRPr lang="el-GR"/>
            </a:p>
          </p:txBody>
        </p:sp>
        <p:sp>
          <p:nvSpPr>
            <p:cNvPr id="70661"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pPr>
                <a:defRPr/>
              </a:pPr>
              <a:endParaRPr lang="el-GR"/>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7066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fld id="{26190CE0-DE9C-4384-9CB5-ADB14B072C01}" type="datetimeFigureOut">
              <a:rPr lang="el-GR"/>
              <a:pPr>
                <a:defRPr/>
              </a:pPr>
              <a:t>20/12/2012</a:t>
            </a:fld>
            <a:endParaRPr lang="el-GR"/>
          </a:p>
        </p:txBody>
      </p:sp>
      <p:sp>
        <p:nvSpPr>
          <p:cNvPr id="7066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pPr>
              <a:defRPr/>
            </a:pPr>
            <a:endParaRPr lang="el-GR"/>
          </a:p>
        </p:txBody>
      </p:sp>
      <p:sp>
        <p:nvSpPr>
          <p:cNvPr id="7066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BC530DF8-1792-4B67-B8EC-7ABBF9557784}"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88" r:id="rId1"/>
    <p:sldLayoutId id="2147483787" r:id="rId2"/>
    <p:sldLayoutId id="2147483786" r:id="rId3"/>
    <p:sldLayoutId id="2147483785" r:id="rId4"/>
    <p:sldLayoutId id="2147483784" r:id="rId5"/>
    <p:sldLayoutId id="2147483783" r:id="rId6"/>
    <p:sldLayoutId id="2147483782" r:id="rId7"/>
    <p:sldLayoutId id="2147483781" r:id="rId8"/>
    <p:sldLayoutId id="2147483780" r:id="rId9"/>
    <p:sldLayoutId id="2147483779" r:id="rId10"/>
    <p:sldLayoutId id="2147483778" r:id="rId11"/>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cs typeface="Arial" charset="0"/>
        </a:defRPr>
      </a:lvl2pPr>
      <a:lvl3pPr algn="l" rtl="0" eaLnBrk="0" fontAlgn="base" hangingPunct="0">
        <a:spcBef>
          <a:spcPct val="0"/>
        </a:spcBef>
        <a:spcAft>
          <a:spcPct val="0"/>
        </a:spcAft>
        <a:defRPr sz="3600">
          <a:solidFill>
            <a:schemeClr val="tx2"/>
          </a:solidFill>
          <a:latin typeface="Arial" charset="0"/>
          <a:cs typeface="Arial" charset="0"/>
        </a:defRPr>
      </a:lvl3pPr>
      <a:lvl4pPr algn="l" rtl="0" eaLnBrk="0" fontAlgn="base" hangingPunct="0">
        <a:spcBef>
          <a:spcPct val="0"/>
        </a:spcBef>
        <a:spcAft>
          <a:spcPct val="0"/>
        </a:spcAft>
        <a:defRPr sz="3600">
          <a:solidFill>
            <a:schemeClr val="tx2"/>
          </a:solidFill>
          <a:latin typeface="Arial" charset="0"/>
          <a:cs typeface="Arial" charset="0"/>
        </a:defRPr>
      </a:lvl4pPr>
      <a:lvl5pPr algn="l" rtl="0" eaLnBrk="0" fontAlgn="base" hangingPunct="0">
        <a:spcBef>
          <a:spcPct val="0"/>
        </a:spcBef>
        <a:spcAft>
          <a:spcPct val="0"/>
        </a:spcAft>
        <a:defRPr sz="3600">
          <a:solidFill>
            <a:schemeClr val="tx2"/>
          </a:solidFill>
          <a:latin typeface="Arial" charset="0"/>
          <a:cs typeface="Arial" charset="0"/>
        </a:defRPr>
      </a:lvl5pPr>
      <a:lvl6pPr marL="457200" algn="l" rtl="0" fontAlgn="base">
        <a:spcBef>
          <a:spcPct val="0"/>
        </a:spcBef>
        <a:spcAft>
          <a:spcPct val="0"/>
        </a:spcAft>
        <a:defRPr sz="3600">
          <a:solidFill>
            <a:schemeClr val="tx2"/>
          </a:solidFill>
          <a:latin typeface="Arial" charset="0"/>
          <a:cs typeface="Arial" charset="0"/>
        </a:defRPr>
      </a:lvl6pPr>
      <a:lvl7pPr marL="914400" algn="l" rtl="0" fontAlgn="base">
        <a:spcBef>
          <a:spcPct val="0"/>
        </a:spcBef>
        <a:spcAft>
          <a:spcPct val="0"/>
        </a:spcAft>
        <a:defRPr sz="3600">
          <a:solidFill>
            <a:schemeClr val="tx2"/>
          </a:solidFill>
          <a:latin typeface="Arial" charset="0"/>
          <a:cs typeface="Arial" charset="0"/>
        </a:defRPr>
      </a:lvl7pPr>
      <a:lvl8pPr marL="1371600" algn="l" rtl="0" fontAlgn="base">
        <a:spcBef>
          <a:spcPct val="0"/>
        </a:spcBef>
        <a:spcAft>
          <a:spcPct val="0"/>
        </a:spcAft>
        <a:defRPr sz="3600">
          <a:solidFill>
            <a:schemeClr val="tx2"/>
          </a:solidFill>
          <a:latin typeface="Arial" charset="0"/>
          <a:cs typeface="Arial" charset="0"/>
        </a:defRPr>
      </a:lvl8pPr>
      <a:lvl9pPr marL="1828800" algn="l" rtl="0" fontAlgn="base">
        <a:spcBef>
          <a:spcPct val="0"/>
        </a:spcBef>
        <a:spcAft>
          <a:spcPct val="0"/>
        </a:spcAft>
        <a:defRPr sz="36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cs typeface="+mn-cs"/>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cs typeface="+mn-cs"/>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95%CF%80%CE%B9%CF%84%CE%AC%CF%87%CF%85%CE%BD%CF%83%CE%B7" TargetMode="External"/><Relationship Id="rId2" Type="http://schemas.openxmlformats.org/officeDocument/2006/relationships/hyperlink" Target="http://el.wikipedia.org/wiki/%CE%A0%CF%85%CE%BA%CE%BD%CF%8C%CF%84%CE%B7%CF%84%CE%B1" TargetMode="External"/><Relationship Id="rId1" Type="http://schemas.openxmlformats.org/officeDocument/2006/relationships/slideLayout" Target="../slideLayouts/slideLayout2.xml"/><Relationship Id="rId4" Type="http://schemas.openxmlformats.org/officeDocument/2006/relationships/hyperlink" Target="http://el.wikipedia.org/wiki/%CE%8C%CE%B3%CE%BA%CE%BF%CF%82"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539750" y="1557338"/>
            <a:ext cx="8061325" cy="1470025"/>
          </a:xfrm>
        </p:spPr>
        <p:txBody>
          <a:bodyPr/>
          <a:lstStyle/>
          <a:p>
            <a:pPr algn="r" eaLnBrk="1" hangingPunct="1">
              <a:defRPr/>
            </a:pPr>
            <a:r>
              <a:rPr lang="el-GR" sz="4200">
                <a:effectLst>
                  <a:outerShdw blurRad="38100" dist="38100" dir="2700000" algn="tl">
                    <a:srgbClr val="C0C0C0"/>
                  </a:outerShdw>
                </a:effectLst>
              </a:rPr>
              <a:t>Πολεμικό μέσο μεταφοράς: τα υποβρύχια</a:t>
            </a:r>
          </a:p>
        </p:txBody>
      </p:sp>
      <p:sp>
        <p:nvSpPr>
          <p:cNvPr id="13314" name="2 - Υπότιτλος"/>
          <p:cNvSpPr>
            <a:spLocks noGrp="1"/>
          </p:cNvSpPr>
          <p:nvPr>
            <p:ph type="subTitle" idx="4294967295"/>
          </p:nvPr>
        </p:nvSpPr>
        <p:spPr>
          <a:xfrm>
            <a:off x="0" y="4076700"/>
            <a:ext cx="8964613" cy="1008063"/>
          </a:xfrm>
        </p:spPr>
        <p:txBody>
          <a:bodyPr/>
          <a:lstStyle/>
          <a:p>
            <a:pPr marL="0" indent="0" algn="ctr" eaLnBrk="1" hangingPunct="1">
              <a:spcBef>
                <a:spcPct val="0"/>
              </a:spcBef>
              <a:buFont typeface="Wingdings" pitchFamily="2" charset="2"/>
              <a:buNone/>
            </a:pPr>
            <a:r>
              <a:rPr lang="el-GR" sz="1600" smtClean="0"/>
              <a:t>Μαρκούδης Βαγγέλης, Παπαδόπουλος Τάσος, Σουλιάδης Δημήτρης, Τουμανίδης Σάββας, Τσαγκαρόπουλος Ιορδάνης, Χατζόπουλος Αλέξανδρος</a:t>
            </a:r>
            <a:r>
              <a:rPr lang="el-GR" smtClean="0"/>
              <a:t> </a:t>
            </a:r>
          </a:p>
        </p:txBody>
      </p:sp>
      <p:pic>
        <p:nvPicPr>
          <p:cNvPr id="13315" name="Picture 10" descr="logo"/>
          <p:cNvPicPr>
            <a:picLocks noChangeAspect="1" noChangeArrowheads="1"/>
          </p:cNvPicPr>
          <p:nvPr/>
        </p:nvPicPr>
        <p:blipFill>
          <a:blip r:embed="rId2" cstate="print"/>
          <a:srcRect/>
          <a:stretch>
            <a:fillRect/>
          </a:stretch>
        </p:blipFill>
        <p:spPr bwMode="auto">
          <a:xfrm>
            <a:off x="900113" y="0"/>
            <a:ext cx="7315200" cy="790575"/>
          </a:xfrm>
          <a:prstGeom prst="rect">
            <a:avLst/>
          </a:prstGeom>
          <a:noFill/>
          <a:ln w="9525">
            <a:noFill/>
            <a:miter lim="800000"/>
            <a:headEnd/>
            <a:tailEnd/>
          </a:ln>
        </p:spPr>
      </p:pic>
      <p:sp>
        <p:nvSpPr>
          <p:cNvPr id="13316" name="Text Box 5"/>
          <p:cNvSpPr txBox="1">
            <a:spLocks noChangeArrowheads="1"/>
          </p:cNvSpPr>
          <p:nvPr/>
        </p:nvSpPr>
        <p:spPr bwMode="auto">
          <a:xfrm>
            <a:off x="2103438" y="5465763"/>
            <a:ext cx="5137150" cy="366712"/>
          </a:xfrm>
          <a:prstGeom prst="rect">
            <a:avLst/>
          </a:prstGeom>
          <a:noFill/>
          <a:ln w="9525">
            <a:noFill/>
            <a:miter lim="800000"/>
            <a:headEnd/>
            <a:tailEnd/>
          </a:ln>
        </p:spPr>
        <p:txBody>
          <a:bodyPr wrap="none">
            <a:spAutoFit/>
          </a:bodyPr>
          <a:lstStyle/>
          <a:p>
            <a:r>
              <a:rPr lang="el-GR"/>
              <a:t>Μαθητές της Β’ Λυκείου Αριστοτελείου Κολλεγίου</a:t>
            </a:r>
          </a:p>
        </p:txBody>
      </p:sp>
      <p:sp>
        <p:nvSpPr>
          <p:cNvPr id="13317" name="Text Box 6"/>
          <p:cNvSpPr txBox="1">
            <a:spLocks noChangeArrowheads="1"/>
          </p:cNvSpPr>
          <p:nvPr/>
        </p:nvSpPr>
        <p:spPr bwMode="auto">
          <a:xfrm>
            <a:off x="2195513" y="6092825"/>
            <a:ext cx="4919662" cy="366713"/>
          </a:xfrm>
          <a:prstGeom prst="rect">
            <a:avLst/>
          </a:prstGeom>
          <a:noFill/>
          <a:ln w="9525">
            <a:noFill/>
            <a:miter lim="800000"/>
            <a:headEnd/>
            <a:tailEnd/>
          </a:ln>
        </p:spPr>
        <p:txBody>
          <a:bodyPr wrap="none">
            <a:spAutoFit/>
          </a:bodyPr>
          <a:lstStyle/>
          <a:p>
            <a:r>
              <a:rPr lang="el-GR"/>
              <a:t>Επιβλέπουσα Καθηγήτρια: κα. Κοκκίνου Ελένη</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13314">
                                            <p:txEl>
                                              <p:pRg st="0" end="0"/>
                                            </p:txEl>
                                          </p:spTgt>
                                        </p:tgtEl>
                                        <p:attrNameLst>
                                          <p:attrName>style.visibility</p:attrName>
                                        </p:attrNameLst>
                                      </p:cBhvr>
                                      <p:to>
                                        <p:strVal val="visible"/>
                                      </p:to>
                                    </p:set>
                                    <p:animEffect transition="in" filter="fade">
                                      <p:cBhvr>
                                        <p:cTn id="17" dur="800" decel="100000"/>
                                        <p:tgtEl>
                                          <p:spTgt spid="13314">
                                            <p:txEl>
                                              <p:pRg st="0" end="0"/>
                                            </p:txEl>
                                          </p:spTgt>
                                        </p:tgtEl>
                                      </p:cBhvr>
                                    </p:animEffect>
                                    <p:anim calcmode="lin" valueType="num">
                                      <p:cBhvr>
                                        <p:cTn id="18" dur="800" decel="100000" fill="hold"/>
                                        <p:tgtEl>
                                          <p:spTgt spid="13314">
                                            <p:txEl>
                                              <p:pRg st="0" end="0"/>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13314">
                                            <p:txEl>
                                              <p:pRg st="0" end="0"/>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13314">
                                            <p:txEl>
                                              <p:pRg st="0" end="0"/>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13314">
                                            <p:txEl>
                                              <p:pRg st="0" end="0"/>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13314">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13316">
                                            <p:txEl>
                                              <p:pRg st="0" end="0"/>
                                            </p:txEl>
                                          </p:spTgt>
                                        </p:tgtEl>
                                        <p:attrNameLst>
                                          <p:attrName>style.visibility</p:attrName>
                                        </p:attrNameLst>
                                      </p:cBhvr>
                                      <p:to>
                                        <p:strVal val="visible"/>
                                      </p:to>
                                    </p:set>
                                    <p:animEffect transition="in" filter="fade">
                                      <p:cBhvr>
                                        <p:cTn id="27" dur="800" decel="100000"/>
                                        <p:tgtEl>
                                          <p:spTgt spid="13316">
                                            <p:txEl>
                                              <p:pRg st="0" end="0"/>
                                            </p:txEl>
                                          </p:spTgt>
                                        </p:tgtEl>
                                      </p:cBhvr>
                                    </p:animEffect>
                                    <p:anim calcmode="lin" valueType="num">
                                      <p:cBhvr>
                                        <p:cTn id="28" dur="800" decel="100000" fill="hold"/>
                                        <p:tgtEl>
                                          <p:spTgt spid="13316">
                                            <p:txEl>
                                              <p:pRg st="0" end="0"/>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13316">
                                            <p:txEl>
                                              <p:pRg st="0" end="0"/>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13316">
                                            <p:txEl>
                                              <p:pRg st="0" end="0"/>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13316">
                                            <p:txEl>
                                              <p:pRg st="0" end="0"/>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13316">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3317">
                                            <p:txEl>
                                              <p:pRg st="0" end="0"/>
                                            </p:txEl>
                                          </p:spTgt>
                                        </p:tgtEl>
                                        <p:attrNameLst>
                                          <p:attrName>style.visibility</p:attrName>
                                        </p:attrNameLst>
                                      </p:cBhvr>
                                      <p:to>
                                        <p:strVal val="visible"/>
                                      </p:to>
                                    </p:set>
                                    <p:animEffect transition="in" filter="fade">
                                      <p:cBhvr>
                                        <p:cTn id="37" dur="800" decel="100000"/>
                                        <p:tgtEl>
                                          <p:spTgt spid="13317">
                                            <p:txEl>
                                              <p:pRg st="0" end="0"/>
                                            </p:txEl>
                                          </p:spTgt>
                                        </p:tgtEl>
                                      </p:cBhvr>
                                    </p:animEffect>
                                    <p:anim calcmode="lin" valueType="num">
                                      <p:cBhvr>
                                        <p:cTn id="38" dur="800" decel="100000" fill="hold"/>
                                        <p:tgtEl>
                                          <p:spTgt spid="13317">
                                            <p:txEl>
                                              <p:pRg st="0" end="0"/>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13317">
                                            <p:txEl>
                                              <p:pRg st="0" end="0"/>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13317">
                                            <p:txEl>
                                              <p:pRg st="0" end="0"/>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13317">
                                            <p:txEl>
                                              <p:pRg st="0" end="0"/>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13317">
                                            <p:txEl>
                                              <p:pRg st="0" end="0"/>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idx="4294967295"/>
          </p:nvPr>
        </p:nvSpPr>
        <p:spPr>
          <a:xfrm>
            <a:off x="1403350" y="333375"/>
            <a:ext cx="7313613" cy="1143000"/>
          </a:xfrm>
        </p:spPr>
        <p:txBody>
          <a:bodyPr lIns="45720" rIns="45720" anchor="ctr"/>
          <a:lstStyle/>
          <a:p>
            <a:pPr eaLnBrk="1" hangingPunct="1"/>
            <a:r>
              <a:rPr lang="el-GR" smtClean="0">
                <a:cs typeface="Tahoma" pitchFamily="34" charset="0"/>
              </a:rPr>
              <a:t>ΤΑ ΥΠΟΒΡΥΧΙΑ ΤΗΣ ΕΛΛΑΔΑΣ</a:t>
            </a:r>
          </a:p>
        </p:txBody>
      </p:sp>
      <p:sp>
        <p:nvSpPr>
          <p:cNvPr id="22530" name="2 - Θέση περιεχομένου"/>
          <p:cNvSpPr>
            <a:spLocks noGrp="1"/>
          </p:cNvSpPr>
          <p:nvPr>
            <p:ph idx="4294967295"/>
          </p:nvPr>
        </p:nvSpPr>
        <p:spPr>
          <a:xfrm>
            <a:off x="684213" y="1844675"/>
            <a:ext cx="7313612" cy="4114800"/>
          </a:xfrm>
        </p:spPr>
        <p:txBody>
          <a:bodyPr/>
          <a:lstStyle/>
          <a:p>
            <a:pPr marL="419100" indent="-382588" eaLnBrk="1" hangingPunct="1">
              <a:buFont typeface="Wingdings" pitchFamily="2" charset="2"/>
              <a:buChar char="Ø"/>
            </a:pPr>
            <a:r>
              <a:rPr lang="en-US" smtClean="0"/>
              <a:t>S</a:t>
            </a:r>
            <a:r>
              <a:rPr lang="el-GR" smtClean="0"/>
              <a:t> 111 ΝΥΡΕΥΣ</a:t>
            </a:r>
          </a:p>
          <a:p>
            <a:pPr marL="419100" indent="-382588" eaLnBrk="1" hangingPunct="1">
              <a:buFont typeface="Wingdings" pitchFamily="2" charset="2"/>
              <a:buChar char="Ø"/>
            </a:pPr>
            <a:r>
              <a:rPr lang="en-US" smtClean="0"/>
              <a:t>S</a:t>
            </a:r>
            <a:r>
              <a:rPr lang="el-GR" smtClean="0"/>
              <a:t> 112 ΤΡΙΤΟΝ</a:t>
            </a:r>
          </a:p>
          <a:p>
            <a:pPr marL="419100" indent="-382588" eaLnBrk="1" hangingPunct="1">
              <a:buFont typeface="Wingdings" pitchFamily="2" charset="2"/>
              <a:buChar char="Ø"/>
            </a:pPr>
            <a:r>
              <a:rPr lang="en-US" smtClean="0"/>
              <a:t>S</a:t>
            </a:r>
            <a:r>
              <a:rPr lang="el-GR" smtClean="0"/>
              <a:t> 113 ΠΡΩΤΕΥΣ</a:t>
            </a:r>
          </a:p>
          <a:p>
            <a:pPr marL="419100" indent="-382588" eaLnBrk="1" hangingPunct="1">
              <a:buFont typeface="Wingdings" pitchFamily="2" charset="2"/>
              <a:buChar char="Ø"/>
            </a:pPr>
            <a:r>
              <a:rPr lang="en-US" smtClean="0"/>
              <a:t>S 116 </a:t>
            </a:r>
            <a:r>
              <a:rPr lang="el-GR" smtClean="0"/>
              <a:t>ΠΟΣΕΙΔΩΝ</a:t>
            </a:r>
          </a:p>
          <a:p>
            <a:pPr marL="419100" indent="-382588" eaLnBrk="1" hangingPunct="1">
              <a:buFont typeface="Wingdings" pitchFamily="2" charset="2"/>
              <a:buChar char="Ø"/>
            </a:pPr>
            <a:r>
              <a:rPr lang="en-US" smtClean="0"/>
              <a:t>S 117 </a:t>
            </a:r>
            <a:r>
              <a:rPr lang="el-GR" smtClean="0"/>
              <a:t>ΑΜΦΙΤΡΙΤΗ</a:t>
            </a:r>
          </a:p>
          <a:p>
            <a:pPr marL="419100" indent="-382588" eaLnBrk="1" hangingPunct="1">
              <a:buFont typeface="Wingdings" pitchFamily="2" charset="2"/>
              <a:buChar char="Ø"/>
            </a:pPr>
            <a:r>
              <a:rPr lang="en-US" smtClean="0"/>
              <a:t>S 118 </a:t>
            </a:r>
            <a:r>
              <a:rPr lang="el-GR" smtClean="0"/>
              <a:t>ΩΚΕΑΝΟΣ</a:t>
            </a:r>
          </a:p>
          <a:p>
            <a:pPr marL="419100" indent="-382588" eaLnBrk="1" hangingPunct="1">
              <a:buFont typeface="Wingdings" pitchFamily="2" charset="2"/>
              <a:buChar char="Ø"/>
            </a:pPr>
            <a:r>
              <a:rPr lang="en-US" smtClean="0"/>
              <a:t>S </a:t>
            </a:r>
            <a:r>
              <a:rPr lang="el-GR" smtClean="0"/>
              <a:t>119 ΠΟΝΤΟΣ</a:t>
            </a:r>
          </a:p>
          <a:p>
            <a:pPr marL="419100" indent="-382588" eaLnBrk="1" hangingPunct="1">
              <a:buFont typeface="Wingdings" pitchFamily="2" charset="2"/>
              <a:buChar char="Ø"/>
            </a:pPr>
            <a:r>
              <a:rPr lang="en-US" smtClean="0"/>
              <a:t>S</a:t>
            </a:r>
            <a:r>
              <a:rPr lang="el-GR" smtClean="0"/>
              <a:t> 120 ΠΑΠΑΝΙΚΟΛΗΣ</a:t>
            </a:r>
          </a:p>
        </p:txBody>
      </p:sp>
      <p:pic>
        <p:nvPicPr>
          <p:cNvPr id="22531" name="Picture 4" descr="97250-submarine-iran_2245907i"/>
          <p:cNvPicPr>
            <a:picLocks noChangeAspect="1" noChangeArrowheads="1"/>
          </p:cNvPicPr>
          <p:nvPr/>
        </p:nvPicPr>
        <p:blipFill>
          <a:blip r:embed="rId2" cstate="print"/>
          <a:srcRect/>
          <a:stretch>
            <a:fillRect/>
          </a:stretch>
        </p:blipFill>
        <p:spPr bwMode="auto">
          <a:xfrm>
            <a:off x="5076825" y="3573463"/>
            <a:ext cx="4067175" cy="32845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box(in)">
                                      <p:cBhvr>
                                        <p:cTn id="7" dur="500"/>
                                        <p:tgtEl>
                                          <p:spTgt spid="2252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2530">
                                            <p:txEl>
                                              <p:pRg st="0" end="0"/>
                                            </p:txEl>
                                          </p:spTgt>
                                        </p:tgtEl>
                                        <p:attrNameLst>
                                          <p:attrName>style.visibility</p:attrName>
                                        </p:attrNameLst>
                                      </p:cBhvr>
                                      <p:to>
                                        <p:strVal val="visible"/>
                                      </p:to>
                                    </p:set>
                                    <p:animEffect transition="in" filter="box(in)">
                                      <p:cBhvr>
                                        <p:cTn id="12" dur="500"/>
                                        <p:tgtEl>
                                          <p:spTgt spid="22530">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22530">
                                            <p:txEl>
                                              <p:pRg st="1" end="1"/>
                                            </p:txEl>
                                          </p:spTgt>
                                        </p:tgtEl>
                                        <p:attrNameLst>
                                          <p:attrName>style.visibility</p:attrName>
                                        </p:attrNameLst>
                                      </p:cBhvr>
                                      <p:to>
                                        <p:strVal val="visible"/>
                                      </p:to>
                                    </p:set>
                                    <p:animEffect transition="in" filter="box(in)">
                                      <p:cBhvr>
                                        <p:cTn id="15" dur="500"/>
                                        <p:tgtEl>
                                          <p:spTgt spid="22530">
                                            <p:txEl>
                                              <p:pRg st="1" end="1"/>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22530">
                                            <p:txEl>
                                              <p:pRg st="2" end="2"/>
                                            </p:txEl>
                                          </p:spTgt>
                                        </p:tgtEl>
                                        <p:attrNameLst>
                                          <p:attrName>style.visibility</p:attrName>
                                        </p:attrNameLst>
                                      </p:cBhvr>
                                      <p:to>
                                        <p:strVal val="visible"/>
                                      </p:to>
                                    </p:set>
                                    <p:animEffect transition="in" filter="box(in)">
                                      <p:cBhvr>
                                        <p:cTn id="18" dur="500"/>
                                        <p:tgtEl>
                                          <p:spTgt spid="22530">
                                            <p:txEl>
                                              <p:pRg st="2" end="2"/>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22530">
                                            <p:txEl>
                                              <p:pRg st="3" end="3"/>
                                            </p:txEl>
                                          </p:spTgt>
                                        </p:tgtEl>
                                        <p:attrNameLst>
                                          <p:attrName>style.visibility</p:attrName>
                                        </p:attrNameLst>
                                      </p:cBhvr>
                                      <p:to>
                                        <p:strVal val="visible"/>
                                      </p:to>
                                    </p:set>
                                    <p:animEffect transition="in" filter="box(in)">
                                      <p:cBhvr>
                                        <p:cTn id="21" dur="500"/>
                                        <p:tgtEl>
                                          <p:spTgt spid="22530">
                                            <p:txEl>
                                              <p:pRg st="3" end="3"/>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22530">
                                            <p:txEl>
                                              <p:pRg st="4" end="4"/>
                                            </p:txEl>
                                          </p:spTgt>
                                        </p:tgtEl>
                                        <p:attrNameLst>
                                          <p:attrName>style.visibility</p:attrName>
                                        </p:attrNameLst>
                                      </p:cBhvr>
                                      <p:to>
                                        <p:strVal val="visible"/>
                                      </p:to>
                                    </p:set>
                                    <p:animEffect transition="in" filter="box(in)">
                                      <p:cBhvr>
                                        <p:cTn id="24" dur="500"/>
                                        <p:tgtEl>
                                          <p:spTgt spid="22530">
                                            <p:txEl>
                                              <p:pRg st="4" end="4"/>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22530">
                                            <p:txEl>
                                              <p:pRg st="5" end="5"/>
                                            </p:txEl>
                                          </p:spTgt>
                                        </p:tgtEl>
                                        <p:attrNameLst>
                                          <p:attrName>style.visibility</p:attrName>
                                        </p:attrNameLst>
                                      </p:cBhvr>
                                      <p:to>
                                        <p:strVal val="visible"/>
                                      </p:to>
                                    </p:set>
                                    <p:animEffect transition="in" filter="box(in)">
                                      <p:cBhvr>
                                        <p:cTn id="27" dur="500"/>
                                        <p:tgtEl>
                                          <p:spTgt spid="22530">
                                            <p:txEl>
                                              <p:pRg st="5" end="5"/>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22530">
                                            <p:txEl>
                                              <p:pRg st="6" end="6"/>
                                            </p:txEl>
                                          </p:spTgt>
                                        </p:tgtEl>
                                        <p:attrNameLst>
                                          <p:attrName>style.visibility</p:attrName>
                                        </p:attrNameLst>
                                      </p:cBhvr>
                                      <p:to>
                                        <p:strVal val="visible"/>
                                      </p:to>
                                    </p:set>
                                    <p:animEffect transition="in" filter="box(in)">
                                      <p:cBhvr>
                                        <p:cTn id="30" dur="500"/>
                                        <p:tgtEl>
                                          <p:spTgt spid="22530">
                                            <p:txEl>
                                              <p:pRg st="6" end="6"/>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22530">
                                            <p:txEl>
                                              <p:pRg st="7" end="7"/>
                                            </p:txEl>
                                          </p:spTgt>
                                        </p:tgtEl>
                                        <p:attrNameLst>
                                          <p:attrName>style.visibility</p:attrName>
                                        </p:attrNameLst>
                                      </p:cBhvr>
                                      <p:to>
                                        <p:strVal val="visible"/>
                                      </p:to>
                                    </p:set>
                                    <p:animEffect transition="in" filter="box(in)">
                                      <p:cBhvr>
                                        <p:cTn id="33" dur="500"/>
                                        <p:tgtEl>
                                          <p:spTgt spid="22530">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nodeType="clickEffect">
                                  <p:stCondLst>
                                    <p:cond delay="0"/>
                                  </p:stCondLst>
                                  <p:childTnLst>
                                    <p:set>
                                      <p:cBhvr>
                                        <p:cTn id="37" dur="1" fill="hold">
                                          <p:stCondLst>
                                            <p:cond delay="0"/>
                                          </p:stCondLst>
                                        </p:cTn>
                                        <p:tgtEl>
                                          <p:spTgt spid="22531"/>
                                        </p:tgtEl>
                                        <p:attrNameLst>
                                          <p:attrName>style.visibility</p:attrName>
                                        </p:attrNameLst>
                                      </p:cBhvr>
                                      <p:to>
                                        <p:strVal val="visible"/>
                                      </p:to>
                                    </p:set>
                                    <p:animEffect transition="in" filter="box(in)">
                                      <p:cBhvr>
                                        <p:cTn id="38" dur="500"/>
                                        <p:tgtEl>
                                          <p:spTgt spid="22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l-GR" smtClean="0"/>
              <a:t>Μεθοδολογία</a:t>
            </a:r>
          </a:p>
        </p:txBody>
      </p:sp>
      <p:sp>
        <p:nvSpPr>
          <p:cNvPr id="23554" name="Rectangle 3"/>
          <p:cNvSpPr>
            <a:spLocks noGrp="1" noChangeArrowheads="1"/>
          </p:cNvSpPr>
          <p:nvPr>
            <p:ph type="body" idx="1"/>
          </p:nvPr>
        </p:nvSpPr>
        <p:spPr>
          <a:xfrm>
            <a:off x="971550" y="1827213"/>
            <a:ext cx="7416800" cy="4697412"/>
          </a:xfrm>
        </p:spPr>
        <p:txBody>
          <a:bodyPr/>
          <a:lstStyle/>
          <a:p>
            <a:pPr algn="ctr" eaLnBrk="1" hangingPunct="1"/>
            <a:endParaRPr lang="el-GR" sz="2800" smtClean="0"/>
          </a:p>
          <a:p>
            <a:pPr algn="ctr" eaLnBrk="1" hangingPunct="1"/>
            <a:endParaRPr lang="el-GR" sz="2800" smtClean="0"/>
          </a:p>
          <a:p>
            <a:pPr algn="ctr" eaLnBrk="1" hangingPunct="1">
              <a:buFont typeface="Wingdings" pitchFamily="2" charset="2"/>
              <a:buNone/>
            </a:pPr>
            <a:r>
              <a:rPr lang="el-GR" sz="2800" smtClean="0"/>
              <a:t>   Προκειμένου να πραγματοποιήσουμε την εργασία αυτή, χρησιμοποιήσαμε πληθώρα μεθοδολογικών εργαλείων για την καλύτερη αποτύπωση και τεκμηρίωση των πληροφοριών.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3553"/>
                                        </p:tgtEl>
                                        <p:attrNameLst>
                                          <p:attrName>style.visibility</p:attrName>
                                        </p:attrNameLst>
                                      </p:cBhvr>
                                      <p:to>
                                        <p:strVal val="visible"/>
                                      </p:to>
                                    </p:set>
                                    <p:animScale>
                                      <p:cBhvr>
                                        <p:cTn id="7" dur="1000" decel="50000" fill="hold">
                                          <p:stCondLst>
                                            <p:cond delay="0"/>
                                          </p:stCondLst>
                                        </p:cTn>
                                        <p:tgtEl>
                                          <p:spTgt spid="2355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3553"/>
                                        </p:tgtEl>
                                        <p:attrNameLst>
                                          <p:attrName>ppt_x</p:attrName>
                                          <p:attrName>ppt_y</p:attrName>
                                        </p:attrNameLst>
                                      </p:cBhvr>
                                    </p:animMotion>
                                    <p:animEffect transition="in" filter="fade">
                                      <p:cBhvr>
                                        <p:cTn id="9" dur="1000"/>
                                        <p:tgtEl>
                                          <p:spTgt spid="23553"/>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3554">
                                            <p:txEl>
                                              <p:pRg st="2" end="2"/>
                                            </p:txEl>
                                          </p:spTgt>
                                        </p:tgtEl>
                                        <p:attrNameLst>
                                          <p:attrName>style.visibility</p:attrName>
                                        </p:attrNameLst>
                                      </p:cBhvr>
                                      <p:to>
                                        <p:strVal val="visible"/>
                                      </p:to>
                                    </p:set>
                                    <p:animScale>
                                      <p:cBhvr>
                                        <p:cTn id="14" dur="1000" decel="50000" fill="hold">
                                          <p:stCondLst>
                                            <p:cond delay="0"/>
                                          </p:stCondLst>
                                        </p:cTn>
                                        <p:tgtEl>
                                          <p:spTgt spid="2355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3554">
                                            <p:txEl>
                                              <p:pRg st="2" end="2"/>
                                            </p:txEl>
                                          </p:spTgt>
                                        </p:tgtEl>
                                        <p:attrNameLst>
                                          <p:attrName>ppt_x</p:attrName>
                                          <p:attrName>ppt_y</p:attrName>
                                        </p:attrNameLst>
                                      </p:cBhvr>
                                    </p:animMotion>
                                    <p:animEffect transition="in" filter="fade">
                                      <p:cBhvr>
                                        <p:cTn id="16" dur="1000"/>
                                        <p:tgtEl>
                                          <p:spTgt spid="2355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1403350" y="333375"/>
            <a:ext cx="7313613" cy="1143000"/>
          </a:xfrm>
        </p:spPr>
        <p:txBody>
          <a:bodyPr/>
          <a:lstStyle/>
          <a:p>
            <a:r>
              <a:rPr lang="el-GR" smtClean="0"/>
              <a:t>Αναλυτικότερα…</a:t>
            </a:r>
          </a:p>
        </p:txBody>
      </p:sp>
      <p:sp>
        <p:nvSpPr>
          <p:cNvPr id="24578" name="Rectangle 3"/>
          <p:cNvSpPr>
            <a:spLocks noGrp="1" noChangeArrowheads="1"/>
          </p:cNvSpPr>
          <p:nvPr>
            <p:ph type="body" idx="1"/>
          </p:nvPr>
        </p:nvSpPr>
        <p:spPr>
          <a:xfrm>
            <a:off x="971550" y="1628775"/>
            <a:ext cx="7712075" cy="4608513"/>
          </a:xfrm>
        </p:spPr>
        <p:txBody>
          <a:bodyPr/>
          <a:lstStyle/>
          <a:p>
            <a:pPr marL="552450" indent="-552450" eaLnBrk="1" hangingPunct="1">
              <a:buFont typeface="Garamond" pitchFamily="18" charset="0"/>
              <a:buAutoNum type="arabicPeriod"/>
            </a:pPr>
            <a:endParaRPr lang="el-GR" sz="2400" u="sng" smtClean="0">
              <a:solidFill>
                <a:schemeClr val="tx2"/>
              </a:solidFill>
            </a:endParaRPr>
          </a:p>
          <a:p>
            <a:pPr marL="552450" indent="-552450" eaLnBrk="1" hangingPunct="1">
              <a:buFont typeface="Garamond" pitchFamily="18" charset="0"/>
              <a:buAutoNum type="arabicPeriod"/>
            </a:pPr>
            <a:r>
              <a:rPr lang="el-GR" sz="2400" u="sng" smtClean="0">
                <a:solidFill>
                  <a:schemeClr val="tx2"/>
                </a:solidFill>
              </a:rPr>
              <a:t>Διαδίκτυο</a:t>
            </a:r>
            <a:r>
              <a:rPr lang="en-US" sz="2400" u="sng" smtClean="0">
                <a:solidFill>
                  <a:schemeClr val="tx2"/>
                </a:solidFill>
              </a:rPr>
              <a:t>:</a:t>
            </a:r>
            <a:r>
              <a:rPr lang="en-US" sz="2400" u="sng" smtClean="0">
                <a:solidFill>
                  <a:srgbClr val="28571F"/>
                </a:solidFill>
              </a:rPr>
              <a:t> </a:t>
            </a:r>
            <a:r>
              <a:rPr lang="el-GR" sz="2400" smtClean="0"/>
              <a:t>συλλέξαμε πληροφορίες και εικόνες για τις δράσεις που μας δόθηκαν.</a:t>
            </a:r>
          </a:p>
          <a:p>
            <a:pPr marL="552450" indent="-552450" eaLnBrk="1" hangingPunct="1">
              <a:buFont typeface="Garamond" pitchFamily="18" charset="0"/>
              <a:buAutoNum type="arabicPeriod"/>
            </a:pPr>
            <a:r>
              <a:rPr lang="el-GR" sz="2400" u="sng" smtClean="0">
                <a:solidFill>
                  <a:schemeClr val="tx2"/>
                </a:solidFill>
              </a:rPr>
              <a:t>Ερωτηματολόγια</a:t>
            </a:r>
            <a:r>
              <a:rPr lang="en-US" sz="2400" u="sng" smtClean="0">
                <a:solidFill>
                  <a:schemeClr val="tx2"/>
                </a:solidFill>
              </a:rPr>
              <a:t>:</a:t>
            </a:r>
            <a:r>
              <a:rPr lang="el-GR" sz="2400" smtClean="0">
                <a:solidFill>
                  <a:srgbClr val="28571F"/>
                </a:solidFill>
              </a:rPr>
              <a:t> </a:t>
            </a:r>
            <a:r>
              <a:rPr lang="el-GR" sz="2400" smtClean="0"/>
              <a:t>Πληροφορηθήκαμε για τις γνώσεις που έχουν οι νέοι σχετικά με τα υποβρύχια.</a:t>
            </a:r>
          </a:p>
          <a:p>
            <a:pPr marL="552450" indent="-552450" eaLnBrk="1" hangingPunct="1">
              <a:buFont typeface="Garamond" pitchFamily="18" charset="0"/>
              <a:buAutoNum type="arabicPeriod"/>
            </a:pPr>
            <a:r>
              <a:rPr lang="el-GR" sz="2400" u="sng" smtClean="0">
                <a:solidFill>
                  <a:schemeClr val="tx2"/>
                </a:solidFill>
              </a:rPr>
              <a:t>Συνεντεύξεις με ειδικούς:</a:t>
            </a:r>
            <a:r>
              <a:rPr lang="el-GR" sz="2400" smtClean="0">
                <a:solidFill>
                  <a:srgbClr val="28571F"/>
                </a:solidFill>
              </a:rPr>
              <a:t> </a:t>
            </a:r>
            <a:r>
              <a:rPr lang="el-GR" sz="2400" smtClean="0"/>
              <a:t>Κατακτήσαμε περαιτέρω γνώσεις για τα υποβρύχια αφού ρωτώντας και μαθαίνοντας ανθρώπους που εργάζονται εκεί.</a:t>
            </a:r>
          </a:p>
          <a:p>
            <a:pPr marL="552450" indent="-552450" eaLnBrk="1" hangingPunct="1">
              <a:buFont typeface="Wingdings" pitchFamily="2" charset="2"/>
              <a:buNone/>
            </a:pPr>
            <a:r>
              <a:rPr lang="el-GR" sz="1900" smtClean="0"/>
              <a:t>       </a:t>
            </a: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4577"/>
                                        </p:tgtEl>
                                        <p:attrNameLst>
                                          <p:attrName>style.visibility</p:attrName>
                                        </p:attrNameLst>
                                      </p:cBhvr>
                                      <p:to>
                                        <p:strVal val="visible"/>
                                      </p:to>
                                    </p:set>
                                    <p:anim from="(-#ppt_w/2)" to="(#ppt_x)" calcmode="lin" valueType="num">
                                      <p:cBhvr>
                                        <p:cTn id="7" dur="600" fill="hold">
                                          <p:stCondLst>
                                            <p:cond delay="0"/>
                                          </p:stCondLst>
                                        </p:cTn>
                                        <p:tgtEl>
                                          <p:spTgt spid="24577"/>
                                        </p:tgtEl>
                                        <p:attrNameLst>
                                          <p:attrName>ppt_x</p:attrName>
                                        </p:attrNameLst>
                                      </p:cBhvr>
                                    </p:anim>
                                    <p:anim from="0" to="-1.0" calcmode="lin" valueType="num">
                                      <p:cBhvr>
                                        <p:cTn id="8" dur="200" decel="50000" autoRev="1" fill="hold">
                                          <p:stCondLst>
                                            <p:cond delay="600"/>
                                          </p:stCondLst>
                                        </p:cTn>
                                        <p:tgtEl>
                                          <p:spTgt spid="24577"/>
                                        </p:tgtEl>
                                        <p:attrNameLst>
                                          <p:attrName>xshear</p:attrName>
                                        </p:attrNameLst>
                                      </p:cBhvr>
                                    </p:anim>
                                    <p:animScale>
                                      <p:cBhvr>
                                        <p:cTn id="9" dur="200" decel="100000" autoRev="1" fill="hold">
                                          <p:stCondLst>
                                            <p:cond delay="600"/>
                                          </p:stCondLst>
                                        </p:cTn>
                                        <p:tgtEl>
                                          <p:spTgt spid="24577"/>
                                        </p:tgtEl>
                                      </p:cBhvr>
                                      <p:from x="100000" y="100000"/>
                                      <p:to x="80000" y="100000"/>
                                    </p:animScale>
                                    <p:anim by="(#ppt_h/3+#ppt_w*0.1)" calcmode="lin" valueType="num">
                                      <p:cBhvr additive="sum">
                                        <p:cTn id="10" dur="200" decel="100000" autoRev="1" fill="hold">
                                          <p:stCondLst>
                                            <p:cond delay="600"/>
                                          </p:stCondLst>
                                        </p:cTn>
                                        <p:tgtEl>
                                          <p:spTgt spid="24577"/>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24578">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24578">
                                            <p:txEl>
                                              <p:pRg st="1" end="1"/>
                                            </p:txEl>
                                          </p:spTgt>
                                        </p:tgtEl>
                                        <p:attrNameLst>
                                          <p:attrName>ppt_x</p:attrName>
                                        </p:attrNameLst>
                                      </p:cBhvr>
                                    </p:anim>
                                    <p:anim from="0" to="-1.0" calcmode="lin" valueType="num">
                                      <p:cBhvr>
                                        <p:cTn id="16" dur="200" decel="50000" autoRev="1" fill="hold">
                                          <p:stCondLst>
                                            <p:cond delay="600"/>
                                          </p:stCondLst>
                                        </p:cTn>
                                        <p:tgtEl>
                                          <p:spTgt spid="24578">
                                            <p:txEl>
                                              <p:pRg st="1" end="1"/>
                                            </p:txEl>
                                          </p:spTgt>
                                        </p:tgtEl>
                                        <p:attrNameLst>
                                          <p:attrName>xshear</p:attrName>
                                        </p:attrNameLst>
                                      </p:cBhvr>
                                    </p:anim>
                                    <p:animScale>
                                      <p:cBhvr>
                                        <p:cTn id="17" dur="200" decel="100000" autoRev="1" fill="hold">
                                          <p:stCondLst>
                                            <p:cond delay="600"/>
                                          </p:stCondLst>
                                        </p:cTn>
                                        <p:tgtEl>
                                          <p:spTgt spid="24578">
                                            <p:txEl>
                                              <p:pRg st="1" end="1"/>
                                            </p:txEl>
                                          </p:spTgt>
                                        </p:tgtEl>
                                      </p:cBhvr>
                                      <p:from x="100000" y="100000"/>
                                      <p:to x="80000" y="100000"/>
                                    </p:animScale>
                                    <p:anim by="(#ppt_h/3+#ppt_w*0.1)" calcmode="lin" valueType="num">
                                      <p:cBhvr additive="sum">
                                        <p:cTn id="18" dur="200" decel="100000" autoRev="1" fill="hold">
                                          <p:stCondLst>
                                            <p:cond delay="600"/>
                                          </p:stCondLst>
                                        </p:cTn>
                                        <p:tgtEl>
                                          <p:spTgt spid="24578">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24578">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24578">
                                            <p:txEl>
                                              <p:pRg st="2" end="2"/>
                                            </p:txEl>
                                          </p:spTgt>
                                        </p:tgtEl>
                                        <p:attrNameLst>
                                          <p:attrName>ppt_x</p:attrName>
                                        </p:attrNameLst>
                                      </p:cBhvr>
                                    </p:anim>
                                    <p:anim from="0" to="-1.0" calcmode="lin" valueType="num">
                                      <p:cBhvr>
                                        <p:cTn id="24" dur="200" decel="50000" autoRev="1" fill="hold">
                                          <p:stCondLst>
                                            <p:cond delay="600"/>
                                          </p:stCondLst>
                                        </p:cTn>
                                        <p:tgtEl>
                                          <p:spTgt spid="24578">
                                            <p:txEl>
                                              <p:pRg st="2" end="2"/>
                                            </p:txEl>
                                          </p:spTgt>
                                        </p:tgtEl>
                                        <p:attrNameLst>
                                          <p:attrName>xshear</p:attrName>
                                        </p:attrNameLst>
                                      </p:cBhvr>
                                    </p:anim>
                                    <p:animScale>
                                      <p:cBhvr>
                                        <p:cTn id="25" dur="200" decel="100000" autoRev="1" fill="hold">
                                          <p:stCondLst>
                                            <p:cond delay="600"/>
                                          </p:stCondLst>
                                        </p:cTn>
                                        <p:tgtEl>
                                          <p:spTgt spid="24578">
                                            <p:txEl>
                                              <p:pRg st="2" end="2"/>
                                            </p:txEl>
                                          </p:spTgt>
                                        </p:tgtEl>
                                      </p:cBhvr>
                                      <p:from x="100000" y="100000"/>
                                      <p:to x="80000" y="100000"/>
                                    </p:animScale>
                                    <p:anim by="(#ppt_h/3+#ppt_w*0.1)" calcmode="lin" valueType="num">
                                      <p:cBhvr additive="sum">
                                        <p:cTn id="26" dur="200" decel="100000" autoRev="1" fill="hold">
                                          <p:stCondLst>
                                            <p:cond delay="600"/>
                                          </p:stCondLst>
                                        </p:cTn>
                                        <p:tgtEl>
                                          <p:spTgt spid="24578">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nodeType="clickEffect">
                                  <p:stCondLst>
                                    <p:cond delay="0"/>
                                  </p:stCondLst>
                                  <p:childTnLst>
                                    <p:set>
                                      <p:cBhvr>
                                        <p:cTn id="30" dur="1" fill="hold">
                                          <p:stCondLst>
                                            <p:cond delay="0"/>
                                          </p:stCondLst>
                                        </p:cTn>
                                        <p:tgtEl>
                                          <p:spTgt spid="24578">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24578">
                                            <p:txEl>
                                              <p:pRg st="3" end="3"/>
                                            </p:txEl>
                                          </p:spTgt>
                                        </p:tgtEl>
                                        <p:attrNameLst>
                                          <p:attrName>ppt_x</p:attrName>
                                        </p:attrNameLst>
                                      </p:cBhvr>
                                    </p:anim>
                                    <p:anim from="0" to="-1.0" calcmode="lin" valueType="num">
                                      <p:cBhvr>
                                        <p:cTn id="32" dur="200" decel="50000" autoRev="1" fill="hold">
                                          <p:stCondLst>
                                            <p:cond delay="600"/>
                                          </p:stCondLst>
                                        </p:cTn>
                                        <p:tgtEl>
                                          <p:spTgt spid="24578">
                                            <p:txEl>
                                              <p:pRg st="3" end="3"/>
                                            </p:txEl>
                                          </p:spTgt>
                                        </p:tgtEl>
                                        <p:attrNameLst>
                                          <p:attrName>xshear</p:attrName>
                                        </p:attrNameLst>
                                      </p:cBhvr>
                                    </p:anim>
                                    <p:animScale>
                                      <p:cBhvr>
                                        <p:cTn id="33" dur="200" decel="100000" autoRev="1" fill="hold">
                                          <p:stCondLst>
                                            <p:cond delay="600"/>
                                          </p:stCondLst>
                                        </p:cTn>
                                        <p:tgtEl>
                                          <p:spTgt spid="24578">
                                            <p:txEl>
                                              <p:pRg st="3" end="3"/>
                                            </p:txEl>
                                          </p:spTgt>
                                        </p:tgtEl>
                                      </p:cBhvr>
                                      <p:from x="100000" y="100000"/>
                                      <p:to x="80000" y="100000"/>
                                    </p:animScale>
                                    <p:anim by="(#ppt_h/3+#ppt_w*0.1)" calcmode="lin" valueType="num">
                                      <p:cBhvr additive="sum">
                                        <p:cTn id="34" dur="200" decel="100000" autoRev="1" fill="hold">
                                          <p:stCondLst>
                                            <p:cond delay="600"/>
                                          </p:stCondLst>
                                        </p:cTn>
                                        <p:tgtEl>
                                          <p:spTgt spid="24578">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p:txBody>
          <a:bodyPr/>
          <a:lstStyle/>
          <a:p>
            <a:pPr eaLnBrk="1" hangingPunct="1"/>
            <a:r>
              <a:rPr lang="el-GR" smtClean="0"/>
              <a:t>Ερωτηματολόγιο</a:t>
            </a:r>
          </a:p>
        </p:txBody>
      </p:sp>
      <p:pic>
        <p:nvPicPr>
          <p:cNvPr id="25602" name="Picture 4"/>
          <p:cNvPicPr>
            <a:picLocks noGrp="1" noChangeAspect="1" noChangeArrowheads="1"/>
          </p:cNvPicPr>
          <p:nvPr>
            <p:ph type="body" idx="4294967295"/>
          </p:nvPr>
        </p:nvPicPr>
        <p:blipFill>
          <a:blip r:embed="rId2" cstate="print"/>
          <a:srcRect/>
          <a:stretch>
            <a:fillRect/>
          </a:stretch>
        </p:blipFill>
        <p:spPr>
          <a:xfrm>
            <a:off x="2771775" y="1557338"/>
            <a:ext cx="3816350" cy="530066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l-GR" smtClean="0"/>
              <a:t>Σύμφωνα με τα γραφήματα…</a:t>
            </a:r>
          </a:p>
        </p:txBody>
      </p:sp>
      <p:pic>
        <p:nvPicPr>
          <p:cNvPr id="26626" name="Picture 4"/>
          <p:cNvPicPr>
            <a:picLocks noGrp="1" noChangeAspect="1" noChangeArrowheads="1"/>
          </p:cNvPicPr>
          <p:nvPr>
            <p:ph type="body" idx="4294967295"/>
          </p:nvPr>
        </p:nvPicPr>
        <p:blipFill>
          <a:blip r:embed="rId2" cstate="print"/>
          <a:srcRect/>
          <a:stretch>
            <a:fillRect/>
          </a:stretch>
        </p:blipFill>
        <p:spPr>
          <a:xfrm>
            <a:off x="1403350" y="1773238"/>
            <a:ext cx="7200900" cy="4327525"/>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l-GR" smtClean="0"/>
              <a:t>Σύμφωνα με τα γραφήματα…</a:t>
            </a:r>
          </a:p>
        </p:txBody>
      </p:sp>
      <p:pic>
        <p:nvPicPr>
          <p:cNvPr id="27650" name="Picture 4"/>
          <p:cNvPicPr>
            <a:picLocks noGrp="1" noChangeAspect="1" noChangeArrowheads="1"/>
          </p:cNvPicPr>
          <p:nvPr>
            <p:ph type="body" idx="4294967295"/>
          </p:nvPr>
        </p:nvPicPr>
        <p:blipFill>
          <a:blip r:embed="rId2" cstate="print"/>
          <a:srcRect/>
          <a:stretch>
            <a:fillRect/>
          </a:stretch>
        </p:blipFill>
        <p:spPr>
          <a:xfrm>
            <a:off x="1331913" y="1773238"/>
            <a:ext cx="7272337" cy="4392612"/>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l-GR" smtClean="0"/>
              <a:t>Σύμφωνα με τις συνεντεύξεις…</a:t>
            </a:r>
          </a:p>
        </p:txBody>
      </p:sp>
      <p:sp>
        <p:nvSpPr>
          <p:cNvPr id="28674" name="Rectangle 3"/>
          <p:cNvSpPr>
            <a:spLocks noGrp="1" noChangeArrowheads="1"/>
          </p:cNvSpPr>
          <p:nvPr>
            <p:ph type="body" idx="1"/>
          </p:nvPr>
        </p:nvSpPr>
        <p:spPr/>
        <p:txBody>
          <a:bodyPr/>
          <a:lstStyle/>
          <a:p>
            <a:pPr eaLnBrk="1" hangingPunct="1">
              <a:lnSpc>
                <a:spcPct val="90000"/>
              </a:lnSpc>
              <a:buFont typeface="Wingdings" pitchFamily="2" charset="2"/>
              <a:buChar char="Ø"/>
            </a:pPr>
            <a:r>
              <a:rPr lang="el-GR" sz="2100" smtClean="0">
                <a:latin typeface="Times New Roman" pitchFamily="18" charset="0"/>
              </a:rPr>
              <a:t>Ενημερωθήκαμε για τα προβλήματα που προκαλούν τα υποβρύχια στον άνθρωπο και κυρίως, ότι δεν χρησιμοποιούνται οι ίδιες τεχνικές πλεύσης σήμερα με αυτές που χρησιμοποιούνταν παλαιότερα. </a:t>
            </a:r>
          </a:p>
          <a:p>
            <a:pPr eaLnBrk="1" hangingPunct="1">
              <a:lnSpc>
                <a:spcPct val="90000"/>
              </a:lnSpc>
              <a:buFont typeface="Wingdings" pitchFamily="2" charset="2"/>
              <a:buChar char="Ø"/>
            </a:pPr>
            <a:endParaRPr lang="el-GR" sz="2100" smtClean="0">
              <a:latin typeface="Times New Roman" pitchFamily="18" charset="0"/>
            </a:endParaRPr>
          </a:p>
          <a:p>
            <a:pPr eaLnBrk="1" hangingPunct="1">
              <a:lnSpc>
                <a:spcPct val="90000"/>
              </a:lnSpc>
              <a:buFont typeface="Wingdings" pitchFamily="2" charset="2"/>
              <a:buChar char="Ø"/>
            </a:pPr>
            <a:r>
              <a:rPr lang="el-GR" sz="2100" smtClean="0">
                <a:latin typeface="Times New Roman" pitchFamily="18" charset="0"/>
              </a:rPr>
              <a:t>Επιπλέον, μάθαμε πως τα υποβρύχια είναι φιλικά προς το περιβάλλον, οπότε δεν το μολύνουν.</a:t>
            </a:r>
          </a:p>
          <a:p>
            <a:pPr eaLnBrk="1" hangingPunct="1">
              <a:lnSpc>
                <a:spcPct val="90000"/>
              </a:lnSpc>
              <a:buFont typeface="Wingdings" pitchFamily="2" charset="2"/>
              <a:buNone/>
            </a:pPr>
            <a:endParaRPr lang="el-GR" sz="2100" smtClean="0">
              <a:latin typeface="Times New Roman" pitchFamily="18" charset="0"/>
            </a:endParaRPr>
          </a:p>
          <a:p>
            <a:pPr eaLnBrk="1" hangingPunct="1">
              <a:lnSpc>
                <a:spcPct val="90000"/>
              </a:lnSpc>
              <a:buFont typeface="Wingdings" pitchFamily="2" charset="2"/>
              <a:buChar char="Ø"/>
            </a:pPr>
            <a:r>
              <a:rPr lang="el-GR" sz="2100" smtClean="0">
                <a:latin typeface="Times New Roman" pitchFamily="18" charset="0"/>
              </a:rPr>
              <a:t>Επίσης, ρωτώντας και μαθαίνοντας, πληροφορηθήκαμε πως χρειάζονται ειδικές εξετάσεις υγείας, αλλά και ειδικές εξετάσεις γνώσεων έτσι ώστε να μπορέσει κάποιος να εργαστεί σε ένα υποβρύχιο.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 fill="hold"/>
                                        <p:tgtEl>
                                          <p:spTgt spid="28673"/>
                                        </p:tgtEl>
                                        <p:attrNameLst>
                                          <p:attrName>ppt_w</p:attrName>
                                        </p:attrNameLst>
                                      </p:cBhvr>
                                      <p:tavLst>
                                        <p:tav tm="0">
                                          <p:val>
                                            <p:fltVal val="0"/>
                                          </p:val>
                                        </p:tav>
                                        <p:tav tm="100000">
                                          <p:val>
                                            <p:strVal val="#ppt_w"/>
                                          </p:val>
                                        </p:tav>
                                      </p:tavLst>
                                    </p:anim>
                                    <p:anim calcmode="lin" valueType="num">
                                      <p:cBhvr>
                                        <p:cTn id="8" dur="500" fill="hold"/>
                                        <p:tgtEl>
                                          <p:spTgt spid="28673"/>
                                        </p:tgtEl>
                                        <p:attrNameLst>
                                          <p:attrName>ppt_h</p:attrName>
                                        </p:attrNameLst>
                                      </p:cBhvr>
                                      <p:tavLst>
                                        <p:tav tm="0">
                                          <p:val>
                                            <p:fltVal val="0"/>
                                          </p:val>
                                        </p:tav>
                                        <p:tav tm="100000">
                                          <p:val>
                                            <p:strVal val="#ppt_h"/>
                                          </p:val>
                                        </p:tav>
                                      </p:tavLst>
                                    </p:anim>
                                    <p:anim calcmode="lin" valueType="num">
                                      <p:cBhvr>
                                        <p:cTn id="9" dur="500" fill="hold"/>
                                        <p:tgtEl>
                                          <p:spTgt spid="28673"/>
                                        </p:tgtEl>
                                        <p:attrNameLst>
                                          <p:attrName>style.rotation</p:attrName>
                                        </p:attrNameLst>
                                      </p:cBhvr>
                                      <p:tavLst>
                                        <p:tav tm="0">
                                          <p:val>
                                            <p:fltVal val="360"/>
                                          </p:val>
                                        </p:tav>
                                        <p:tav tm="100000">
                                          <p:val>
                                            <p:fltVal val="0"/>
                                          </p:val>
                                        </p:tav>
                                      </p:tavLst>
                                    </p:anim>
                                    <p:animEffect transition="in" filter="fade">
                                      <p:cBhvr>
                                        <p:cTn id="10" dur="500"/>
                                        <p:tgtEl>
                                          <p:spTgt spid="28673"/>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28674">
                                            <p:txEl>
                                              <p:pRg st="0" end="0"/>
                                            </p:txEl>
                                          </p:spTgt>
                                        </p:tgtEl>
                                        <p:attrNameLst>
                                          <p:attrName>style.visibility</p:attrName>
                                        </p:attrNameLst>
                                      </p:cBhvr>
                                      <p:to>
                                        <p:strVal val="visible"/>
                                      </p:to>
                                    </p:set>
                                    <p:anim calcmode="lin" valueType="num">
                                      <p:cBhvr>
                                        <p:cTn id="15" dur="500" fill="hold"/>
                                        <p:tgtEl>
                                          <p:spTgt spid="28674">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28674">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28674">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2867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28674">
                                            <p:txEl>
                                              <p:pRg st="2" end="2"/>
                                            </p:txEl>
                                          </p:spTgt>
                                        </p:tgtEl>
                                        <p:attrNameLst>
                                          <p:attrName>style.visibility</p:attrName>
                                        </p:attrNameLst>
                                      </p:cBhvr>
                                      <p:to>
                                        <p:strVal val="visible"/>
                                      </p:to>
                                    </p:set>
                                    <p:anim calcmode="lin" valueType="num">
                                      <p:cBhvr>
                                        <p:cTn id="23" dur="500" fill="hold"/>
                                        <p:tgtEl>
                                          <p:spTgt spid="28674">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28674">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28674">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2867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28674">
                                            <p:txEl>
                                              <p:pRg st="4" end="4"/>
                                            </p:txEl>
                                          </p:spTgt>
                                        </p:tgtEl>
                                        <p:attrNameLst>
                                          <p:attrName>style.visibility</p:attrName>
                                        </p:attrNameLst>
                                      </p:cBhvr>
                                      <p:to>
                                        <p:strVal val="visible"/>
                                      </p:to>
                                    </p:set>
                                    <p:anim calcmode="lin" valueType="num">
                                      <p:cBhvr>
                                        <p:cTn id="31" dur="500" fill="hold"/>
                                        <p:tgtEl>
                                          <p:spTgt spid="2867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8674">
                                            <p:txEl>
                                              <p:pRg st="4" end="4"/>
                                            </p:txEl>
                                          </p:spTgt>
                                        </p:tgtEl>
                                        <p:attrNameLst>
                                          <p:attrName>ppt_h</p:attrName>
                                        </p:attrNameLst>
                                      </p:cBhvr>
                                      <p:tavLst>
                                        <p:tav tm="0">
                                          <p:val>
                                            <p:fltVal val="0"/>
                                          </p:val>
                                        </p:tav>
                                        <p:tav tm="100000">
                                          <p:val>
                                            <p:strVal val="#ppt_h"/>
                                          </p:val>
                                        </p:tav>
                                      </p:tavLst>
                                    </p:anim>
                                    <p:anim calcmode="lin" valueType="num">
                                      <p:cBhvr>
                                        <p:cTn id="33" dur="500" fill="hold"/>
                                        <p:tgtEl>
                                          <p:spTgt spid="28674">
                                            <p:txEl>
                                              <p:pRg st="4" end="4"/>
                                            </p:txEl>
                                          </p:spTgt>
                                        </p:tgtEl>
                                        <p:attrNameLst>
                                          <p:attrName>style.rotation</p:attrName>
                                        </p:attrNameLst>
                                      </p:cBhvr>
                                      <p:tavLst>
                                        <p:tav tm="0">
                                          <p:val>
                                            <p:fltVal val="360"/>
                                          </p:val>
                                        </p:tav>
                                        <p:tav tm="100000">
                                          <p:val>
                                            <p:fltVal val="0"/>
                                          </p:val>
                                        </p:tav>
                                      </p:tavLst>
                                    </p:anim>
                                    <p:animEffect transition="in" filter="fade">
                                      <p:cBhvr>
                                        <p:cTn id="34" dur="500"/>
                                        <p:tgtEl>
                                          <p:spTgt spid="286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l-GR" smtClean="0"/>
              <a:t>Πείραμα</a:t>
            </a:r>
          </a:p>
        </p:txBody>
      </p:sp>
      <p:sp>
        <p:nvSpPr>
          <p:cNvPr id="29698" name="Rectangle 3"/>
          <p:cNvSpPr>
            <a:spLocks noGrp="1" noChangeArrowheads="1"/>
          </p:cNvSpPr>
          <p:nvPr>
            <p:ph type="body" idx="1"/>
          </p:nvPr>
        </p:nvSpPr>
        <p:spPr>
          <a:xfrm>
            <a:off x="971550" y="1827213"/>
            <a:ext cx="7712075" cy="4770437"/>
          </a:xfrm>
        </p:spPr>
        <p:txBody>
          <a:bodyPr/>
          <a:lstStyle/>
          <a:p>
            <a:pPr eaLnBrk="1" hangingPunct="1">
              <a:lnSpc>
                <a:spcPct val="90000"/>
              </a:lnSpc>
              <a:buFont typeface="Wingdings" pitchFamily="2" charset="2"/>
              <a:buChar char="Ø"/>
            </a:pPr>
            <a:r>
              <a:rPr lang="el-GR" altLang="ko-KR" smtClean="0"/>
              <a:t>Αρχικά, τοποθετήσαμε ένα αυγό μέσα σε ένα δοχείο με νερό και είδαμε ότι αυτό βυθίζεται. </a:t>
            </a:r>
          </a:p>
          <a:p>
            <a:pPr eaLnBrk="1" hangingPunct="1">
              <a:lnSpc>
                <a:spcPct val="90000"/>
              </a:lnSpc>
              <a:buFont typeface="Wingdings" pitchFamily="2" charset="2"/>
              <a:buChar char="Ø"/>
            </a:pPr>
            <a:r>
              <a:rPr lang="el-GR" altLang="ko-KR" smtClean="0"/>
              <a:t>Έπειτα,  ρίχναμε συνεχώς αλάτι μέσα στο νερό και το ανακατέψαμε, ώστε να διαλυθεί πλήρως. </a:t>
            </a:r>
          </a:p>
          <a:p>
            <a:pPr eaLnBrk="1" hangingPunct="1">
              <a:lnSpc>
                <a:spcPct val="90000"/>
              </a:lnSpc>
            </a:pPr>
            <a:endParaRPr lang="el-GR" altLang="ko-KR" smtClean="0"/>
          </a:p>
          <a:p>
            <a:pPr algn="ctr" eaLnBrk="1" hangingPunct="1">
              <a:lnSpc>
                <a:spcPct val="90000"/>
              </a:lnSpc>
              <a:buFont typeface="Wingdings" pitchFamily="2" charset="2"/>
              <a:buNone/>
            </a:pPr>
            <a:r>
              <a:rPr lang="el-GR" altLang="ko-KR" smtClean="0">
                <a:solidFill>
                  <a:schemeClr val="tx2"/>
                </a:solidFill>
              </a:rPr>
              <a:t>Παρατηρήσαμε πως το αυγό ανερχόταν προς την επιφάνεια και ένα μέρος του βγήκε έξω από το νερό. </a:t>
            </a:r>
            <a:endParaRPr lang="el-GR" smtClean="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Effect transition="in" filter="fade">
                                      <p:cBhvr>
                                        <p:cTn id="7" dur="770" decel="100000"/>
                                        <p:tgtEl>
                                          <p:spTgt spid="29697"/>
                                        </p:tgtEl>
                                      </p:cBhvr>
                                    </p:animEffect>
                                    <p:animScale>
                                      <p:cBhvr>
                                        <p:cTn id="8" dur="770" decel="100000"/>
                                        <p:tgtEl>
                                          <p:spTgt spid="29697"/>
                                        </p:tgtEl>
                                      </p:cBhvr>
                                      <p:from x="10000" y="10000"/>
                                      <p:to x="200000" y="450000"/>
                                    </p:animScale>
                                    <p:animScale>
                                      <p:cBhvr>
                                        <p:cTn id="9" dur="1230" accel="100000" fill="hold">
                                          <p:stCondLst>
                                            <p:cond delay="770"/>
                                          </p:stCondLst>
                                        </p:cTn>
                                        <p:tgtEl>
                                          <p:spTgt spid="29697"/>
                                        </p:tgtEl>
                                      </p:cBhvr>
                                      <p:from x="200000" y="450000"/>
                                      <p:to x="100000" y="100000"/>
                                    </p:animScale>
                                    <p:set>
                                      <p:cBhvr>
                                        <p:cTn id="10" dur="770" fill="hold"/>
                                        <p:tgtEl>
                                          <p:spTgt spid="29697"/>
                                        </p:tgtEl>
                                        <p:attrNameLst>
                                          <p:attrName>ppt_x</p:attrName>
                                        </p:attrNameLst>
                                      </p:cBhvr>
                                      <p:to>
                                        <p:strVal val="(0.5)"/>
                                      </p:to>
                                    </p:set>
                                    <p:anim from="(0.5)" to="(#ppt_x)" calcmode="lin" valueType="num">
                                      <p:cBhvr>
                                        <p:cTn id="11" dur="1230" accel="100000" fill="hold">
                                          <p:stCondLst>
                                            <p:cond delay="770"/>
                                          </p:stCondLst>
                                        </p:cTn>
                                        <p:tgtEl>
                                          <p:spTgt spid="29697"/>
                                        </p:tgtEl>
                                        <p:attrNameLst>
                                          <p:attrName>ppt_x</p:attrName>
                                        </p:attrNameLst>
                                      </p:cBhvr>
                                    </p:anim>
                                    <p:set>
                                      <p:cBhvr>
                                        <p:cTn id="12" dur="770" fill="hold"/>
                                        <p:tgtEl>
                                          <p:spTgt spid="29697"/>
                                        </p:tgtEl>
                                        <p:attrNameLst>
                                          <p:attrName>ppt_y</p:attrName>
                                        </p:attrNameLst>
                                      </p:cBhvr>
                                      <p:to>
                                        <p:strVal val="(#ppt_y+0.4)"/>
                                      </p:to>
                                    </p:set>
                                    <p:anim from="(#ppt_y+0.4)" to="(#ppt_y)" calcmode="lin" valueType="num">
                                      <p:cBhvr>
                                        <p:cTn id="13" dur="1230" accel="100000" fill="hold">
                                          <p:stCondLst>
                                            <p:cond delay="770"/>
                                          </p:stCondLst>
                                        </p:cTn>
                                        <p:tgtEl>
                                          <p:spTgt spid="29697"/>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9698">
                                            <p:txEl>
                                              <p:pRg st="0" end="0"/>
                                            </p:txEl>
                                          </p:spTgt>
                                        </p:tgtEl>
                                        <p:attrNameLst>
                                          <p:attrName>style.visibility</p:attrName>
                                        </p:attrNameLst>
                                      </p:cBhvr>
                                      <p:to>
                                        <p:strVal val="visible"/>
                                      </p:to>
                                    </p:set>
                                    <p:anim calcmode="lin" valueType="num">
                                      <p:cBhvr additive="base">
                                        <p:cTn id="18" dur="500" fill="hold"/>
                                        <p:tgtEl>
                                          <p:spTgt spid="29698">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9698">
                                            <p:txEl>
                                              <p:pRg st="0" end="0"/>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9698">
                                            <p:txEl>
                                              <p:pRg st="1" end="1"/>
                                            </p:txEl>
                                          </p:spTgt>
                                        </p:tgtEl>
                                        <p:attrNameLst>
                                          <p:attrName>style.visibility</p:attrName>
                                        </p:attrNameLst>
                                      </p:cBhvr>
                                      <p:to>
                                        <p:strVal val="visible"/>
                                      </p:to>
                                    </p:set>
                                    <p:anim calcmode="lin" valueType="num">
                                      <p:cBhvr additive="base">
                                        <p:cTn id="22" dur="500" fill="hold"/>
                                        <p:tgtEl>
                                          <p:spTgt spid="29698">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96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29698">
                                            <p:txEl>
                                              <p:pRg st="3" end="3"/>
                                            </p:txEl>
                                          </p:spTgt>
                                        </p:tgtEl>
                                        <p:attrNameLst>
                                          <p:attrName>style.visibility</p:attrName>
                                        </p:attrNameLst>
                                      </p:cBhvr>
                                      <p:to>
                                        <p:strVal val="visible"/>
                                      </p:to>
                                    </p:set>
                                    <p:anim calcmode="lin" valueType="num">
                                      <p:cBhvr>
                                        <p:cTn id="28" dur="1000" fill="hold"/>
                                        <p:tgtEl>
                                          <p:spTgt spid="29698">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29698">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296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1403350" y="333375"/>
            <a:ext cx="7313613" cy="1143000"/>
          </a:xfrm>
        </p:spPr>
        <p:txBody>
          <a:bodyPr/>
          <a:lstStyle/>
          <a:p>
            <a:pPr eaLnBrk="1" hangingPunct="1"/>
            <a:r>
              <a:rPr lang="el-GR" smtClean="0"/>
              <a:t>Ερμηνεία του πειράματος</a:t>
            </a:r>
          </a:p>
        </p:txBody>
      </p:sp>
      <p:sp>
        <p:nvSpPr>
          <p:cNvPr id="30722" name="Rectangle 3"/>
          <p:cNvSpPr>
            <a:spLocks noGrp="1" noChangeArrowheads="1"/>
          </p:cNvSpPr>
          <p:nvPr>
            <p:ph type="body" idx="1"/>
          </p:nvPr>
        </p:nvSpPr>
        <p:spPr>
          <a:xfrm>
            <a:off x="1258888" y="1844675"/>
            <a:ext cx="6769100" cy="4625975"/>
          </a:xfrm>
        </p:spPr>
        <p:txBody>
          <a:bodyPr/>
          <a:lstStyle/>
          <a:p>
            <a:pPr algn="ctr" eaLnBrk="1" hangingPunct="1">
              <a:buFont typeface="Wingdings" pitchFamily="2" charset="2"/>
              <a:buNone/>
            </a:pPr>
            <a:r>
              <a:rPr lang="el-GR" altLang="ko-KR" smtClean="0"/>
              <a:t>Καθώς προσθέτουμε αλάτι, αυξάνεται συνεχώς η πυκνότητα του αλατόνερου, με αποτέλεσμα να αυξάνεται και η άνωση που δέχεται το αυγό. Κάποια στιγμή η άνωση θα γίνει μεγαλύτερη από το βάρος του αυγού, οπότε αυτό θ’ αρχίσει να ανεβαίνει προς την επιφάνεια. </a:t>
            </a:r>
            <a:endParaRPr lang="el-GR"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 calcmode="lin" valueType="num">
                                      <p:cBhvr>
                                        <p:cTn id="7" dur="2000" fill="hold"/>
                                        <p:tgtEl>
                                          <p:spTgt spid="30721"/>
                                        </p:tgtEl>
                                        <p:attrNameLst>
                                          <p:attrName>ppt_w</p:attrName>
                                        </p:attrNameLst>
                                      </p:cBhvr>
                                      <p:tavLst>
                                        <p:tav tm="0">
                                          <p:val>
                                            <p:strVal val="#ppt_w*2.5"/>
                                          </p:val>
                                        </p:tav>
                                        <p:tav tm="100000">
                                          <p:val>
                                            <p:strVal val="#ppt_w"/>
                                          </p:val>
                                        </p:tav>
                                      </p:tavLst>
                                    </p:anim>
                                    <p:anim calcmode="lin" valueType="num">
                                      <p:cBhvr>
                                        <p:cTn id="8" dur="2000" fill="hold"/>
                                        <p:tgtEl>
                                          <p:spTgt spid="30721"/>
                                        </p:tgtEl>
                                        <p:attrNameLst>
                                          <p:attrName>ppt_h</p:attrName>
                                        </p:attrNameLst>
                                      </p:cBhvr>
                                      <p:tavLst>
                                        <p:tav tm="0">
                                          <p:val>
                                            <p:strVal val="#ppt_h*0.01"/>
                                          </p:val>
                                        </p:tav>
                                        <p:tav tm="100000">
                                          <p:val>
                                            <p:strVal val="#ppt_h"/>
                                          </p:val>
                                        </p:tav>
                                      </p:tavLst>
                                    </p:anim>
                                    <p:anim calcmode="lin" valueType="num">
                                      <p:cBhvr>
                                        <p:cTn id="9" dur="2000" fill="hold"/>
                                        <p:tgtEl>
                                          <p:spTgt spid="30721"/>
                                        </p:tgtEl>
                                        <p:attrNameLst>
                                          <p:attrName>ppt_x</p:attrName>
                                        </p:attrNameLst>
                                      </p:cBhvr>
                                      <p:tavLst>
                                        <p:tav tm="0">
                                          <p:val>
                                            <p:strVal val="#ppt_x"/>
                                          </p:val>
                                        </p:tav>
                                        <p:tav tm="100000">
                                          <p:val>
                                            <p:strVal val="#ppt_x"/>
                                          </p:val>
                                        </p:tav>
                                      </p:tavLst>
                                    </p:anim>
                                    <p:anim calcmode="lin" valueType="num">
                                      <p:cBhvr>
                                        <p:cTn id="10" dur="2000" fill="hold"/>
                                        <p:tgtEl>
                                          <p:spTgt spid="30721"/>
                                        </p:tgtEl>
                                        <p:attrNameLst>
                                          <p:attrName>ppt_y</p:attrName>
                                        </p:attrNameLst>
                                      </p:cBhvr>
                                      <p:tavLst>
                                        <p:tav tm="0">
                                          <p:val>
                                            <p:strVal val="#ppt_h+1"/>
                                          </p:val>
                                        </p:tav>
                                        <p:tav tm="100000">
                                          <p:val>
                                            <p:strVal val="#ppt_y"/>
                                          </p:val>
                                        </p:tav>
                                      </p:tavLst>
                                    </p:anim>
                                    <p:animEffect transition="in" filter="fade">
                                      <p:cBhvr>
                                        <p:cTn id="11" dur="2000"/>
                                        <p:tgtEl>
                                          <p:spTgt spid="30721"/>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0722">
                                            <p:txEl>
                                              <p:pRg st="0" end="0"/>
                                            </p:txEl>
                                          </p:spTgt>
                                        </p:tgtEl>
                                        <p:attrNameLst>
                                          <p:attrName>style.visibility</p:attrName>
                                        </p:attrNameLst>
                                      </p:cBhvr>
                                      <p:to>
                                        <p:strVal val="visible"/>
                                      </p:to>
                                    </p:set>
                                    <p:anim calcmode="lin" valueType="num">
                                      <p:cBhvr>
                                        <p:cTn id="16" dur="2000" fill="hold"/>
                                        <p:tgtEl>
                                          <p:spTgt spid="30722">
                                            <p:txEl>
                                              <p:pRg st="0" end="0"/>
                                            </p:txEl>
                                          </p:spTgt>
                                        </p:tgtEl>
                                        <p:attrNameLst>
                                          <p:attrName>ppt_w</p:attrName>
                                        </p:attrNameLst>
                                      </p:cBhvr>
                                      <p:tavLst>
                                        <p:tav tm="0">
                                          <p:val>
                                            <p:strVal val="#ppt_w*2.5"/>
                                          </p:val>
                                        </p:tav>
                                        <p:tav tm="100000">
                                          <p:val>
                                            <p:strVal val="#ppt_w"/>
                                          </p:val>
                                        </p:tav>
                                      </p:tavLst>
                                    </p:anim>
                                    <p:anim calcmode="lin" valueType="num">
                                      <p:cBhvr>
                                        <p:cTn id="17" dur="2000" fill="hold"/>
                                        <p:tgtEl>
                                          <p:spTgt spid="30722">
                                            <p:txEl>
                                              <p:pRg st="0" end="0"/>
                                            </p:txEl>
                                          </p:spTgt>
                                        </p:tgtEl>
                                        <p:attrNameLst>
                                          <p:attrName>ppt_h</p:attrName>
                                        </p:attrNameLst>
                                      </p:cBhvr>
                                      <p:tavLst>
                                        <p:tav tm="0">
                                          <p:val>
                                            <p:strVal val="#ppt_h*0.01"/>
                                          </p:val>
                                        </p:tav>
                                        <p:tav tm="100000">
                                          <p:val>
                                            <p:strVal val="#ppt_h"/>
                                          </p:val>
                                        </p:tav>
                                      </p:tavLst>
                                    </p:anim>
                                    <p:anim calcmode="lin" valueType="num">
                                      <p:cBhvr>
                                        <p:cTn id="18" dur="2000" fill="hold"/>
                                        <p:tgtEl>
                                          <p:spTgt spid="30722">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0722">
                                            <p:txEl>
                                              <p:pRg st="0" end="0"/>
                                            </p:txEl>
                                          </p:spTgt>
                                        </p:tgtEl>
                                        <p:attrNameLst>
                                          <p:attrName>ppt_y</p:attrName>
                                        </p:attrNameLst>
                                      </p:cBhvr>
                                      <p:tavLst>
                                        <p:tav tm="0">
                                          <p:val>
                                            <p:strVal val="#ppt_h+1"/>
                                          </p:val>
                                        </p:tav>
                                        <p:tav tm="100000">
                                          <p:val>
                                            <p:strVal val="#ppt_y"/>
                                          </p:val>
                                        </p:tav>
                                      </p:tavLst>
                                    </p:anim>
                                    <p:animEffect transition="in" filter="fade">
                                      <p:cBhvr>
                                        <p:cTn id="20" dur="2000"/>
                                        <p:tgtEl>
                                          <p:spTgt spid="307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l-GR" smtClean="0"/>
              <a:t>Συμπεράσματα</a:t>
            </a:r>
          </a:p>
        </p:txBody>
      </p:sp>
      <p:sp>
        <p:nvSpPr>
          <p:cNvPr id="31746" name="Rectangle 3"/>
          <p:cNvSpPr>
            <a:spLocks noGrp="1" noChangeArrowheads="1"/>
          </p:cNvSpPr>
          <p:nvPr>
            <p:ph type="body" idx="1"/>
          </p:nvPr>
        </p:nvSpPr>
        <p:spPr>
          <a:xfrm>
            <a:off x="900113" y="1773238"/>
            <a:ext cx="7993062" cy="4824412"/>
          </a:xfrm>
        </p:spPr>
        <p:txBody>
          <a:bodyPr/>
          <a:lstStyle/>
          <a:p>
            <a:pPr eaLnBrk="1" hangingPunct="1">
              <a:buFont typeface="Wingdings" pitchFamily="2" charset="2"/>
              <a:buChar char="Ø"/>
            </a:pPr>
            <a:r>
              <a:rPr lang="el-GR" sz="1800" smtClean="0"/>
              <a:t>Το υποβρύχιο είναι ένα σπουδαίο «μεταφορικό» μέσο που αξίζει κανείς να ερευνήσει αλλά και να γενικά να γνωρίζει για αυτό. </a:t>
            </a:r>
          </a:p>
          <a:p>
            <a:pPr eaLnBrk="1" hangingPunct="1">
              <a:buFont typeface="Wingdings" pitchFamily="2" charset="2"/>
              <a:buChar char="Ø"/>
            </a:pPr>
            <a:endParaRPr lang="el-GR" sz="1800" smtClean="0"/>
          </a:p>
          <a:p>
            <a:pPr eaLnBrk="1" hangingPunct="1">
              <a:buFont typeface="Wingdings" pitchFamily="2" charset="2"/>
              <a:buChar char="Ø"/>
            </a:pPr>
            <a:r>
              <a:rPr lang="el-GR" sz="1800" smtClean="0"/>
              <a:t>Είναι ένα μέσο το οποίο έχει αδιάρρηκτη σχέση με το βυθό της θάλασσας καθώς έχει συμβάλλει σε μεγάλο βαθμό στην ανεύρεση πληθώρας στοιχείων που βοήθησαν στην κατανόηση του βυθού της θάλασσας.</a:t>
            </a:r>
          </a:p>
          <a:p>
            <a:pPr eaLnBrk="1" hangingPunct="1">
              <a:buFont typeface="Wingdings" pitchFamily="2" charset="2"/>
              <a:buChar char="Ø"/>
            </a:pPr>
            <a:endParaRPr lang="el-GR" sz="1800" smtClean="0"/>
          </a:p>
          <a:p>
            <a:pPr eaLnBrk="1" hangingPunct="1">
              <a:buFont typeface="Wingdings" pitchFamily="2" charset="2"/>
              <a:buChar char="Ø"/>
            </a:pPr>
            <a:r>
              <a:rPr lang="el-GR" altLang="ko-KR" sz="1800" smtClean="0"/>
              <a:t>Περίπου το 50% των νέων κατέχουν τις βασικές γνώσεις γύρω από τα υποβρύχια ενώ το άλλο μισό γνωρίζει ελάχιστα για αυτά. </a:t>
            </a:r>
          </a:p>
          <a:p>
            <a:pPr eaLnBrk="1" hangingPunct="1">
              <a:buFont typeface="Wingdings" pitchFamily="2" charset="2"/>
              <a:buChar char="Ø"/>
            </a:pPr>
            <a:endParaRPr lang="el-GR" altLang="ko-KR" sz="1800" smtClean="0"/>
          </a:p>
          <a:p>
            <a:pPr eaLnBrk="1" hangingPunct="1">
              <a:buFont typeface="Wingdings" pitchFamily="2" charset="2"/>
              <a:buChar char="Ø"/>
            </a:pPr>
            <a:r>
              <a:rPr lang="el-GR" altLang="ko-KR" sz="1800" smtClean="0"/>
              <a:t>Η άνωση εξαρτάται και από την πυκνότητα του υγρού μέσα στο οποίο είναι βυθισμένο το σώμα. </a:t>
            </a:r>
            <a:endParaRPr lang="el-GR"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 calcmode="lin" valueType="num">
                                      <p:cBhvr>
                                        <p:cTn id="7" dur="500" decel="50000" fill="hold">
                                          <p:stCondLst>
                                            <p:cond delay="0"/>
                                          </p:stCondLst>
                                        </p:cTn>
                                        <p:tgtEl>
                                          <p:spTgt spid="3174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174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1745"/>
                                        </p:tgtEl>
                                        <p:attrNameLst>
                                          <p:attrName>ppt_w</p:attrName>
                                        </p:attrNameLst>
                                      </p:cBhvr>
                                      <p:tavLst>
                                        <p:tav tm="0">
                                          <p:val>
                                            <p:strVal val="#ppt_w*.05"/>
                                          </p:val>
                                        </p:tav>
                                        <p:tav tm="100000">
                                          <p:val>
                                            <p:strVal val="#ppt_w"/>
                                          </p:val>
                                        </p:tav>
                                      </p:tavLst>
                                    </p:anim>
                                    <p:anim calcmode="lin" valueType="num">
                                      <p:cBhvr>
                                        <p:cTn id="10" dur="1000" fill="hold"/>
                                        <p:tgtEl>
                                          <p:spTgt spid="3174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174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174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174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174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1746">
                                            <p:txEl>
                                              <p:pRg st="0" end="0"/>
                                            </p:txEl>
                                          </p:spTgt>
                                        </p:tgtEl>
                                        <p:attrNameLst>
                                          <p:attrName>style.visibility</p:attrName>
                                        </p:attrNameLst>
                                      </p:cBhvr>
                                      <p:to>
                                        <p:strVal val="visible"/>
                                      </p:to>
                                    </p:set>
                                    <p:anim calcmode="lin" valueType="num">
                                      <p:cBhvr>
                                        <p:cTn id="19" dur="500" decel="50000" fill="hold">
                                          <p:stCondLst>
                                            <p:cond delay="0"/>
                                          </p:stCondLst>
                                        </p:cTn>
                                        <p:tgtEl>
                                          <p:spTgt spid="31746">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1746">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1746">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1746">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1746">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1746">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1746">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1746">
                                            <p:txEl>
                                              <p:pRg st="0" end="0"/>
                                            </p:txEl>
                                          </p:spTgt>
                                        </p:tgtEl>
                                      </p:cBhvr>
                                    </p:animEffect>
                                  </p:childTnLst>
                                </p:cTn>
                              </p:par>
                              <p:par>
                                <p:cTn id="27" presetID="25" presetClass="entr" presetSubtype="0" fill="hold" nodeType="withEffect">
                                  <p:stCondLst>
                                    <p:cond delay="0"/>
                                  </p:stCondLst>
                                  <p:childTnLst>
                                    <p:set>
                                      <p:cBhvr>
                                        <p:cTn id="28" dur="1" fill="hold">
                                          <p:stCondLst>
                                            <p:cond delay="0"/>
                                          </p:stCondLst>
                                        </p:cTn>
                                        <p:tgtEl>
                                          <p:spTgt spid="31746">
                                            <p:txEl>
                                              <p:pRg st="2" end="2"/>
                                            </p:txEl>
                                          </p:spTgt>
                                        </p:tgtEl>
                                        <p:attrNameLst>
                                          <p:attrName>style.visibility</p:attrName>
                                        </p:attrNameLst>
                                      </p:cBhvr>
                                      <p:to>
                                        <p:strVal val="visible"/>
                                      </p:to>
                                    </p:set>
                                    <p:anim calcmode="lin" valueType="num">
                                      <p:cBhvr>
                                        <p:cTn id="29" dur="500" decel="50000" fill="hold">
                                          <p:stCondLst>
                                            <p:cond delay="0"/>
                                          </p:stCondLst>
                                        </p:cTn>
                                        <p:tgtEl>
                                          <p:spTgt spid="31746">
                                            <p:txEl>
                                              <p:pRg st="2" end="2"/>
                                            </p:tx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31746">
                                            <p:txEl>
                                              <p:pRg st="2" end="2"/>
                                            </p:tx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31746">
                                            <p:txEl>
                                              <p:pRg st="2" end="2"/>
                                            </p:txEl>
                                          </p:spTgt>
                                        </p:tgtEl>
                                        <p:attrNameLst>
                                          <p:attrName>ppt_w</p:attrName>
                                        </p:attrNameLst>
                                      </p:cBhvr>
                                      <p:tavLst>
                                        <p:tav tm="0">
                                          <p:val>
                                            <p:strVal val="#ppt_w*.05"/>
                                          </p:val>
                                        </p:tav>
                                        <p:tav tm="100000">
                                          <p:val>
                                            <p:strVal val="#ppt_w"/>
                                          </p:val>
                                        </p:tav>
                                      </p:tavLst>
                                    </p:anim>
                                    <p:anim calcmode="lin" valueType="num">
                                      <p:cBhvr>
                                        <p:cTn id="32" dur="1000" fill="hold"/>
                                        <p:tgtEl>
                                          <p:spTgt spid="31746">
                                            <p:txEl>
                                              <p:pRg st="2" end="2"/>
                                            </p:tx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31746">
                                            <p:txEl>
                                              <p:pRg st="2" end="2"/>
                                            </p:tx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31746">
                                            <p:txEl>
                                              <p:pRg st="2" end="2"/>
                                            </p:tx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31746">
                                            <p:txEl>
                                              <p:pRg st="2" end="2"/>
                                            </p:tx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31746">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5" presetClass="entr" presetSubtype="0" fill="hold" nodeType="clickEffect">
                                  <p:stCondLst>
                                    <p:cond delay="0"/>
                                  </p:stCondLst>
                                  <p:childTnLst>
                                    <p:set>
                                      <p:cBhvr>
                                        <p:cTn id="40" dur="1" fill="hold">
                                          <p:stCondLst>
                                            <p:cond delay="0"/>
                                          </p:stCondLst>
                                        </p:cTn>
                                        <p:tgtEl>
                                          <p:spTgt spid="31746">
                                            <p:txEl>
                                              <p:pRg st="4" end="4"/>
                                            </p:txEl>
                                          </p:spTgt>
                                        </p:tgtEl>
                                        <p:attrNameLst>
                                          <p:attrName>style.visibility</p:attrName>
                                        </p:attrNameLst>
                                      </p:cBhvr>
                                      <p:to>
                                        <p:strVal val="visible"/>
                                      </p:to>
                                    </p:set>
                                    <p:anim calcmode="lin" valueType="num">
                                      <p:cBhvr>
                                        <p:cTn id="41" dur="500" decel="50000" fill="hold">
                                          <p:stCondLst>
                                            <p:cond delay="0"/>
                                          </p:stCondLst>
                                        </p:cTn>
                                        <p:tgtEl>
                                          <p:spTgt spid="31746">
                                            <p:txEl>
                                              <p:pRg st="4" end="4"/>
                                            </p:txEl>
                                          </p:spTgt>
                                        </p:tgtEl>
                                        <p:attrNameLst>
                                          <p:attrName>style.rotation</p:attrName>
                                        </p:attrNameLst>
                                      </p:cBhvr>
                                      <p:tavLst>
                                        <p:tav tm="0">
                                          <p:val>
                                            <p:fltVal val="-90"/>
                                          </p:val>
                                        </p:tav>
                                        <p:tav tm="100000">
                                          <p:val>
                                            <p:fltVal val="0"/>
                                          </p:val>
                                        </p:tav>
                                      </p:tavLst>
                                    </p:anim>
                                    <p:anim calcmode="lin" valueType="num">
                                      <p:cBhvr>
                                        <p:cTn id="42" dur="500" decel="50000" fill="hold">
                                          <p:stCondLst>
                                            <p:cond delay="0"/>
                                          </p:stCondLst>
                                        </p:cTn>
                                        <p:tgtEl>
                                          <p:spTgt spid="31746">
                                            <p:txEl>
                                              <p:pRg st="4" end="4"/>
                                            </p:txEl>
                                          </p:spTgt>
                                        </p:tgtEl>
                                        <p:attrNameLst>
                                          <p:attrName>ppt_w</p:attrName>
                                        </p:attrNameLst>
                                      </p:cBhvr>
                                      <p:tavLst>
                                        <p:tav tm="0">
                                          <p:val>
                                            <p:strVal val="#ppt_w"/>
                                          </p:val>
                                        </p:tav>
                                        <p:tav tm="100000">
                                          <p:val>
                                            <p:strVal val="#ppt_w*.05"/>
                                          </p:val>
                                        </p:tav>
                                      </p:tavLst>
                                    </p:anim>
                                    <p:anim calcmode="lin" valueType="num">
                                      <p:cBhvr>
                                        <p:cTn id="43" dur="500" accel="50000" fill="hold">
                                          <p:stCondLst>
                                            <p:cond delay="500"/>
                                          </p:stCondLst>
                                        </p:cTn>
                                        <p:tgtEl>
                                          <p:spTgt spid="31746">
                                            <p:txEl>
                                              <p:pRg st="4" end="4"/>
                                            </p:txEl>
                                          </p:spTgt>
                                        </p:tgtEl>
                                        <p:attrNameLst>
                                          <p:attrName>ppt_w</p:attrName>
                                        </p:attrNameLst>
                                      </p:cBhvr>
                                      <p:tavLst>
                                        <p:tav tm="0">
                                          <p:val>
                                            <p:strVal val="#ppt_w*.05"/>
                                          </p:val>
                                        </p:tav>
                                        <p:tav tm="100000">
                                          <p:val>
                                            <p:strVal val="#ppt_w"/>
                                          </p:val>
                                        </p:tav>
                                      </p:tavLst>
                                    </p:anim>
                                    <p:anim calcmode="lin" valueType="num">
                                      <p:cBhvr>
                                        <p:cTn id="44" dur="1000" fill="hold"/>
                                        <p:tgtEl>
                                          <p:spTgt spid="31746">
                                            <p:txEl>
                                              <p:pRg st="4" end="4"/>
                                            </p:txEl>
                                          </p:spTgt>
                                        </p:tgtEl>
                                        <p:attrNameLst>
                                          <p:attrName>ppt_h</p:attrName>
                                        </p:attrNameLst>
                                      </p:cBhvr>
                                      <p:tavLst>
                                        <p:tav tm="0">
                                          <p:val>
                                            <p:strVal val="#ppt_h"/>
                                          </p:val>
                                        </p:tav>
                                        <p:tav tm="100000">
                                          <p:val>
                                            <p:strVal val="#ppt_h"/>
                                          </p:val>
                                        </p:tav>
                                      </p:tavLst>
                                    </p:anim>
                                    <p:anim calcmode="lin" valueType="num">
                                      <p:cBhvr>
                                        <p:cTn id="45" dur="500" decel="50000" fill="hold">
                                          <p:stCondLst>
                                            <p:cond delay="0"/>
                                          </p:stCondLst>
                                        </p:cTn>
                                        <p:tgtEl>
                                          <p:spTgt spid="31746">
                                            <p:txEl>
                                              <p:pRg st="4" end="4"/>
                                            </p:txEl>
                                          </p:spTgt>
                                        </p:tgtEl>
                                        <p:attrNameLst>
                                          <p:attrName>ppt_x</p:attrName>
                                        </p:attrNameLst>
                                      </p:cBhvr>
                                      <p:tavLst>
                                        <p:tav tm="0">
                                          <p:val>
                                            <p:strVal val="#ppt_x+.4"/>
                                          </p:val>
                                        </p:tav>
                                        <p:tav tm="100000">
                                          <p:val>
                                            <p:strVal val="#ppt_x"/>
                                          </p:val>
                                        </p:tav>
                                      </p:tavLst>
                                    </p:anim>
                                    <p:anim calcmode="lin" valueType="num">
                                      <p:cBhvr>
                                        <p:cTn id="46" dur="500" decel="50000" fill="hold">
                                          <p:stCondLst>
                                            <p:cond delay="0"/>
                                          </p:stCondLst>
                                        </p:cTn>
                                        <p:tgtEl>
                                          <p:spTgt spid="31746">
                                            <p:txEl>
                                              <p:pRg st="4" end="4"/>
                                            </p:txEl>
                                          </p:spTgt>
                                        </p:tgtEl>
                                        <p:attrNameLst>
                                          <p:attrName>ppt_y</p:attrName>
                                        </p:attrNameLst>
                                      </p:cBhvr>
                                      <p:tavLst>
                                        <p:tav tm="0">
                                          <p:val>
                                            <p:strVal val="#ppt_y-.2"/>
                                          </p:val>
                                        </p:tav>
                                        <p:tav tm="100000">
                                          <p:val>
                                            <p:strVal val="#ppt_y+.1"/>
                                          </p:val>
                                        </p:tav>
                                      </p:tavLst>
                                    </p:anim>
                                    <p:anim calcmode="lin" valueType="num">
                                      <p:cBhvr>
                                        <p:cTn id="47" dur="500" accel="50000" fill="hold">
                                          <p:stCondLst>
                                            <p:cond delay="500"/>
                                          </p:stCondLst>
                                        </p:cTn>
                                        <p:tgtEl>
                                          <p:spTgt spid="31746">
                                            <p:txEl>
                                              <p:pRg st="4" end="4"/>
                                            </p:txEl>
                                          </p:spTgt>
                                        </p:tgtEl>
                                        <p:attrNameLst>
                                          <p:attrName>ppt_y</p:attrName>
                                        </p:attrNameLst>
                                      </p:cBhvr>
                                      <p:tavLst>
                                        <p:tav tm="0">
                                          <p:val>
                                            <p:strVal val="#ppt_y+.1"/>
                                          </p:val>
                                        </p:tav>
                                        <p:tav tm="100000">
                                          <p:val>
                                            <p:strVal val="#ppt_y"/>
                                          </p:val>
                                        </p:tav>
                                      </p:tavLst>
                                    </p:anim>
                                    <p:animEffect transition="in" filter="fade">
                                      <p:cBhvr>
                                        <p:cTn id="48" dur="1000" decel="50000">
                                          <p:stCondLst>
                                            <p:cond delay="0"/>
                                          </p:stCondLst>
                                        </p:cTn>
                                        <p:tgtEl>
                                          <p:spTgt spid="31746">
                                            <p:txEl>
                                              <p:pRg st="4" end="4"/>
                                            </p:txEl>
                                          </p:spTgt>
                                        </p:tgtEl>
                                      </p:cBhvr>
                                    </p:animEffect>
                                  </p:childTnLst>
                                </p:cTn>
                              </p:par>
                              <p:par>
                                <p:cTn id="49" presetID="25" presetClass="entr" presetSubtype="0" fill="hold" nodeType="withEffect">
                                  <p:stCondLst>
                                    <p:cond delay="0"/>
                                  </p:stCondLst>
                                  <p:childTnLst>
                                    <p:set>
                                      <p:cBhvr>
                                        <p:cTn id="50" dur="1" fill="hold">
                                          <p:stCondLst>
                                            <p:cond delay="0"/>
                                          </p:stCondLst>
                                        </p:cTn>
                                        <p:tgtEl>
                                          <p:spTgt spid="31746">
                                            <p:txEl>
                                              <p:pRg st="6" end="6"/>
                                            </p:txEl>
                                          </p:spTgt>
                                        </p:tgtEl>
                                        <p:attrNameLst>
                                          <p:attrName>style.visibility</p:attrName>
                                        </p:attrNameLst>
                                      </p:cBhvr>
                                      <p:to>
                                        <p:strVal val="visible"/>
                                      </p:to>
                                    </p:set>
                                    <p:anim calcmode="lin" valueType="num">
                                      <p:cBhvr>
                                        <p:cTn id="51" dur="500" decel="50000" fill="hold">
                                          <p:stCondLst>
                                            <p:cond delay="0"/>
                                          </p:stCondLst>
                                        </p:cTn>
                                        <p:tgtEl>
                                          <p:spTgt spid="31746">
                                            <p:txEl>
                                              <p:pRg st="6" end="6"/>
                                            </p:tx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31746">
                                            <p:txEl>
                                              <p:pRg st="6" end="6"/>
                                            </p:tx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31746">
                                            <p:txEl>
                                              <p:pRg st="6" end="6"/>
                                            </p:txEl>
                                          </p:spTgt>
                                        </p:tgtEl>
                                        <p:attrNameLst>
                                          <p:attrName>ppt_w</p:attrName>
                                        </p:attrNameLst>
                                      </p:cBhvr>
                                      <p:tavLst>
                                        <p:tav tm="0">
                                          <p:val>
                                            <p:strVal val="#ppt_w*.05"/>
                                          </p:val>
                                        </p:tav>
                                        <p:tav tm="100000">
                                          <p:val>
                                            <p:strVal val="#ppt_w"/>
                                          </p:val>
                                        </p:tav>
                                      </p:tavLst>
                                    </p:anim>
                                    <p:anim calcmode="lin" valueType="num">
                                      <p:cBhvr>
                                        <p:cTn id="54" dur="1000" fill="hold"/>
                                        <p:tgtEl>
                                          <p:spTgt spid="31746">
                                            <p:txEl>
                                              <p:pRg st="6" end="6"/>
                                            </p:tx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31746">
                                            <p:txEl>
                                              <p:pRg st="6" end="6"/>
                                            </p:tx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31746">
                                            <p:txEl>
                                              <p:pRg st="6" end="6"/>
                                            </p:tx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31746">
                                            <p:txEl>
                                              <p:pRg st="6" end="6"/>
                                            </p:tx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317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r>
              <a:rPr lang="el-GR" smtClean="0"/>
              <a:t>Στόχος της εργασίας</a:t>
            </a:r>
          </a:p>
        </p:txBody>
      </p:sp>
      <p:sp>
        <p:nvSpPr>
          <p:cNvPr id="14338" name="Rectangle 3"/>
          <p:cNvSpPr>
            <a:spLocks noGrp="1" noChangeArrowheads="1"/>
          </p:cNvSpPr>
          <p:nvPr>
            <p:ph type="body" idx="1"/>
          </p:nvPr>
        </p:nvSpPr>
        <p:spPr>
          <a:xfrm>
            <a:off x="714349" y="1827213"/>
            <a:ext cx="7889902" cy="4114800"/>
          </a:xfrm>
        </p:spPr>
        <p:txBody>
          <a:bodyPr/>
          <a:lstStyle/>
          <a:p>
            <a:pPr>
              <a:buNone/>
            </a:pPr>
            <a:r>
              <a:rPr lang="el-GR" sz="2000" dirty="0" smtClean="0"/>
              <a:t>Στόχος αυτής της εργασίας ήταν να γνωστοποιήσει βασικά θέματα που αφορούν τα υποβρύχια και να εξοικειώσει τους νέους με αυτά. Επέκταση αυτού είναι και το πείραμα που διεξάχθηκε για </a:t>
            </a:r>
            <a:r>
              <a:rPr lang="el-GR" sz="2000" dirty="0" smtClean="0"/>
              <a:t>την</a:t>
            </a:r>
            <a:r>
              <a:rPr lang="en-US" sz="2000" dirty="0" smtClean="0"/>
              <a:t> </a:t>
            </a:r>
            <a:r>
              <a:rPr lang="el-GR" sz="2000" dirty="0" smtClean="0"/>
              <a:t>καλύτερη </a:t>
            </a:r>
            <a:r>
              <a:rPr lang="el-GR" sz="2000" dirty="0" smtClean="0"/>
              <a:t>κατανόηση</a:t>
            </a:r>
          </a:p>
          <a:p>
            <a:pPr>
              <a:buFont typeface="Wingdings" pitchFamily="2" charset="2"/>
              <a:buNone/>
            </a:pPr>
            <a:r>
              <a:rPr lang="el-GR" sz="2000" dirty="0" smtClean="0"/>
              <a:t>   της βύθισης και</a:t>
            </a:r>
          </a:p>
          <a:p>
            <a:pPr>
              <a:buFont typeface="Wingdings" pitchFamily="2" charset="2"/>
              <a:buNone/>
            </a:pPr>
            <a:r>
              <a:rPr lang="el-GR" sz="2000" dirty="0" smtClean="0"/>
              <a:t>   ανύψωσης του </a:t>
            </a:r>
          </a:p>
          <a:p>
            <a:pPr>
              <a:buFont typeface="Wingdings" pitchFamily="2" charset="2"/>
              <a:buNone/>
            </a:pPr>
            <a:r>
              <a:rPr lang="el-GR" sz="2000" dirty="0" smtClean="0"/>
              <a:t>   υποβρυχίου στην</a:t>
            </a:r>
          </a:p>
          <a:p>
            <a:pPr>
              <a:buFont typeface="Wingdings" pitchFamily="2" charset="2"/>
              <a:buNone/>
            </a:pPr>
            <a:r>
              <a:rPr lang="el-GR" sz="2000" dirty="0" smtClean="0"/>
              <a:t>   θάλασσα.</a:t>
            </a:r>
          </a:p>
        </p:txBody>
      </p:sp>
      <p:pic>
        <p:nvPicPr>
          <p:cNvPr id="14339" name="Picture 4" descr="3"/>
          <p:cNvPicPr>
            <a:picLocks noChangeAspect="1" noChangeArrowheads="1"/>
          </p:cNvPicPr>
          <p:nvPr/>
        </p:nvPicPr>
        <p:blipFill>
          <a:blip r:embed="rId2" cstate="print"/>
          <a:srcRect/>
          <a:stretch>
            <a:fillRect/>
          </a:stretch>
        </p:blipFill>
        <p:spPr bwMode="auto">
          <a:xfrm>
            <a:off x="3000364" y="3571876"/>
            <a:ext cx="3428992" cy="283671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fade">
                                      <p:cBhvr>
                                        <p:cTn id="7" dur="1000"/>
                                        <p:tgtEl>
                                          <p:spTgt spid="14337"/>
                                        </p:tgtEl>
                                      </p:cBhvr>
                                    </p:animEffect>
                                    <p:anim calcmode="lin" valueType="num">
                                      <p:cBhvr>
                                        <p:cTn id="8" dur="1000" fill="hold"/>
                                        <p:tgtEl>
                                          <p:spTgt spid="14337"/>
                                        </p:tgtEl>
                                        <p:attrNameLst>
                                          <p:attrName>ppt_x</p:attrName>
                                        </p:attrNameLst>
                                      </p:cBhvr>
                                      <p:tavLst>
                                        <p:tav tm="0">
                                          <p:val>
                                            <p:strVal val="#ppt_x"/>
                                          </p:val>
                                        </p:tav>
                                        <p:tav tm="100000">
                                          <p:val>
                                            <p:strVal val="#ppt_x"/>
                                          </p:val>
                                        </p:tav>
                                      </p:tavLst>
                                    </p:anim>
                                    <p:anim calcmode="lin" valueType="num">
                                      <p:cBhvr>
                                        <p:cTn id="9" dur="900" decel="100000" fill="hold"/>
                                        <p:tgtEl>
                                          <p:spTgt spid="1433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37"/>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14338">
                                            <p:txEl>
                                              <p:pRg st="0" end="0"/>
                                            </p:txEl>
                                          </p:spTgt>
                                        </p:tgtEl>
                                        <p:attrNameLst>
                                          <p:attrName>style.visibility</p:attrName>
                                        </p:attrNameLst>
                                      </p:cBhvr>
                                      <p:to>
                                        <p:strVal val="visible"/>
                                      </p:to>
                                    </p:set>
                                    <p:animEffect transition="in" filter="fade">
                                      <p:cBhvr>
                                        <p:cTn id="15" dur="1000"/>
                                        <p:tgtEl>
                                          <p:spTgt spid="14338">
                                            <p:txEl>
                                              <p:pRg st="0" end="0"/>
                                            </p:txEl>
                                          </p:spTgt>
                                        </p:tgtEl>
                                      </p:cBhvr>
                                    </p:animEffect>
                                    <p:anim calcmode="lin" valueType="num">
                                      <p:cBhvr>
                                        <p:cTn id="16"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4338">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4338">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14338">
                                            <p:txEl>
                                              <p:pRg st="1" end="1"/>
                                            </p:txEl>
                                          </p:spTgt>
                                        </p:tgtEl>
                                        <p:attrNameLst>
                                          <p:attrName>style.visibility</p:attrName>
                                        </p:attrNameLst>
                                      </p:cBhvr>
                                      <p:to>
                                        <p:strVal val="visible"/>
                                      </p:to>
                                    </p:set>
                                    <p:animEffect transition="in" filter="fade">
                                      <p:cBhvr>
                                        <p:cTn id="21" dur="1000"/>
                                        <p:tgtEl>
                                          <p:spTgt spid="14338">
                                            <p:txEl>
                                              <p:pRg st="1" end="1"/>
                                            </p:txEl>
                                          </p:spTgt>
                                        </p:tgtEl>
                                      </p:cBhvr>
                                    </p:animEffect>
                                    <p:anim calcmode="lin" valueType="num">
                                      <p:cBhvr>
                                        <p:cTn id="22"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4338">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4338">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4338">
                                            <p:txEl>
                                              <p:pRg st="2" end="2"/>
                                            </p:txEl>
                                          </p:spTgt>
                                        </p:tgtEl>
                                        <p:attrNameLst>
                                          <p:attrName>style.visibility</p:attrName>
                                        </p:attrNameLst>
                                      </p:cBhvr>
                                      <p:to>
                                        <p:strVal val="visible"/>
                                      </p:to>
                                    </p:set>
                                    <p:animEffect transition="in" filter="fade">
                                      <p:cBhvr>
                                        <p:cTn id="27" dur="1000"/>
                                        <p:tgtEl>
                                          <p:spTgt spid="14338">
                                            <p:txEl>
                                              <p:pRg st="2" end="2"/>
                                            </p:txEl>
                                          </p:spTgt>
                                        </p:tgtEl>
                                      </p:cBhvr>
                                    </p:animEffect>
                                    <p:anim calcmode="lin" valueType="num">
                                      <p:cBhvr>
                                        <p:cTn id="28"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4338">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4338">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nodeType="withEffect">
                                  <p:stCondLst>
                                    <p:cond delay="0"/>
                                  </p:stCondLst>
                                  <p:childTnLst>
                                    <p:set>
                                      <p:cBhvr>
                                        <p:cTn id="32" dur="1" fill="hold">
                                          <p:stCondLst>
                                            <p:cond delay="0"/>
                                          </p:stCondLst>
                                        </p:cTn>
                                        <p:tgtEl>
                                          <p:spTgt spid="14338">
                                            <p:txEl>
                                              <p:pRg st="3" end="3"/>
                                            </p:txEl>
                                          </p:spTgt>
                                        </p:tgtEl>
                                        <p:attrNameLst>
                                          <p:attrName>style.visibility</p:attrName>
                                        </p:attrNameLst>
                                      </p:cBhvr>
                                      <p:to>
                                        <p:strVal val="visible"/>
                                      </p:to>
                                    </p:set>
                                    <p:animEffect transition="in" filter="fade">
                                      <p:cBhvr>
                                        <p:cTn id="33" dur="1000"/>
                                        <p:tgtEl>
                                          <p:spTgt spid="14338">
                                            <p:txEl>
                                              <p:pRg st="3" end="3"/>
                                            </p:txEl>
                                          </p:spTgt>
                                        </p:tgtEl>
                                      </p:cBhvr>
                                    </p:animEffect>
                                    <p:anim calcmode="lin" valueType="num">
                                      <p:cBhvr>
                                        <p:cTn id="34"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14338">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4338">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nodeType="withEffect">
                                  <p:stCondLst>
                                    <p:cond delay="0"/>
                                  </p:stCondLst>
                                  <p:childTnLst>
                                    <p:set>
                                      <p:cBhvr>
                                        <p:cTn id="38" dur="1" fill="hold">
                                          <p:stCondLst>
                                            <p:cond delay="0"/>
                                          </p:stCondLst>
                                        </p:cTn>
                                        <p:tgtEl>
                                          <p:spTgt spid="14338">
                                            <p:txEl>
                                              <p:pRg st="4" end="4"/>
                                            </p:txEl>
                                          </p:spTgt>
                                        </p:tgtEl>
                                        <p:attrNameLst>
                                          <p:attrName>style.visibility</p:attrName>
                                        </p:attrNameLst>
                                      </p:cBhvr>
                                      <p:to>
                                        <p:strVal val="visible"/>
                                      </p:to>
                                    </p:set>
                                    <p:animEffect transition="in" filter="fade">
                                      <p:cBhvr>
                                        <p:cTn id="39" dur="1000"/>
                                        <p:tgtEl>
                                          <p:spTgt spid="14338">
                                            <p:txEl>
                                              <p:pRg st="4" end="4"/>
                                            </p:txEl>
                                          </p:spTgt>
                                        </p:tgtEl>
                                      </p:cBhvr>
                                    </p:animEffect>
                                    <p:anim calcmode="lin" valueType="num">
                                      <p:cBhvr>
                                        <p:cTn id="40"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14338">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4338">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14339"/>
                                        </p:tgtEl>
                                        <p:attrNameLst>
                                          <p:attrName>style.visibility</p:attrName>
                                        </p:attrNameLst>
                                      </p:cBhvr>
                                      <p:to>
                                        <p:strVal val="visible"/>
                                      </p:to>
                                    </p:set>
                                    <p:animEffect transition="in" filter="fade">
                                      <p:cBhvr>
                                        <p:cTn id="47" dur="1000"/>
                                        <p:tgtEl>
                                          <p:spTgt spid="14339"/>
                                        </p:tgtEl>
                                      </p:cBhvr>
                                    </p:animEffect>
                                    <p:anim calcmode="lin" valueType="num">
                                      <p:cBhvr>
                                        <p:cTn id="48" dur="1000" fill="hold"/>
                                        <p:tgtEl>
                                          <p:spTgt spid="14339"/>
                                        </p:tgtEl>
                                        <p:attrNameLst>
                                          <p:attrName>ppt_x</p:attrName>
                                        </p:attrNameLst>
                                      </p:cBhvr>
                                      <p:tavLst>
                                        <p:tav tm="0">
                                          <p:val>
                                            <p:strVal val="#ppt_x"/>
                                          </p:val>
                                        </p:tav>
                                        <p:tav tm="100000">
                                          <p:val>
                                            <p:strVal val="#ppt_x"/>
                                          </p:val>
                                        </p:tav>
                                      </p:tavLst>
                                    </p:anim>
                                    <p:anim calcmode="lin" valueType="num">
                                      <p:cBhvr>
                                        <p:cTn id="49" dur="900" decel="100000" fill="hold"/>
                                        <p:tgtEl>
                                          <p:spTgt spid="14339"/>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43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endParaRPr lang="el-GR" smtClean="0"/>
          </a:p>
        </p:txBody>
      </p:sp>
      <p:sp>
        <p:nvSpPr>
          <p:cNvPr id="33794" name="Rectangle 3"/>
          <p:cNvSpPr>
            <a:spLocks noGrp="1" noChangeArrowheads="1"/>
          </p:cNvSpPr>
          <p:nvPr>
            <p:ph type="body" idx="1"/>
          </p:nvPr>
        </p:nvSpPr>
        <p:spPr>
          <a:xfrm>
            <a:off x="1187450" y="1844675"/>
            <a:ext cx="7313613" cy="4114800"/>
          </a:xfrm>
        </p:spPr>
        <p:txBody>
          <a:bodyPr/>
          <a:lstStyle/>
          <a:p>
            <a:pPr algn="ctr">
              <a:buFont typeface="Wingdings" pitchFamily="2" charset="2"/>
              <a:buNone/>
            </a:pPr>
            <a:endParaRPr lang="el-GR" smtClean="0"/>
          </a:p>
          <a:p>
            <a:pPr algn="ctr">
              <a:buFont typeface="Wingdings" pitchFamily="2" charset="2"/>
              <a:buNone/>
            </a:pPr>
            <a:endParaRPr lang="el-GR" smtClean="0"/>
          </a:p>
          <a:p>
            <a:pPr algn="ctr">
              <a:buFont typeface="Wingdings" pitchFamily="2" charset="2"/>
              <a:buNone/>
            </a:pPr>
            <a:endParaRPr lang="el-GR" smtClean="0"/>
          </a:p>
          <a:p>
            <a:pPr algn="ctr">
              <a:buFont typeface="Wingdings" pitchFamily="2" charset="2"/>
              <a:buNone/>
            </a:pPr>
            <a:r>
              <a:rPr lang="el-GR" smtClean="0">
                <a:solidFill>
                  <a:schemeClr val="tx2"/>
                </a:solidFill>
              </a:rPr>
              <a:t>Ευχαριστούμε για την προσοχή σας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33794">
                                            <p:txEl>
                                              <p:pRg st="3" end="3"/>
                                            </p:txEl>
                                          </p:spTgt>
                                        </p:tgtEl>
                                        <p:attrNameLst>
                                          <p:attrName>style.visibility</p:attrName>
                                        </p:attrNameLst>
                                      </p:cBhvr>
                                      <p:to>
                                        <p:strVal val="visible"/>
                                      </p:to>
                                    </p:set>
                                    <p:anim calcmode="lin" valueType="num">
                                      <p:cBhvr>
                                        <p:cTn id="7" dur="5000" fill="hold"/>
                                        <p:tgtEl>
                                          <p:spTgt spid="33794">
                                            <p:txEl>
                                              <p:pRg st="3" end="3"/>
                                            </p:txEl>
                                          </p:spTgt>
                                        </p:tgtEl>
                                        <p:attrNameLst>
                                          <p:attrName>ppt_x</p:attrName>
                                        </p:attrNameLst>
                                      </p:cBhvr>
                                      <p:tavLst>
                                        <p:tav tm="0">
                                          <p:val>
                                            <p:strVal val="#ppt_x"/>
                                          </p:val>
                                        </p:tav>
                                        <p:tav tm="100000">
                                          <p:val>
                                            <p:strVal val="#ppt_x"/>
                                          </p:val>
                                        </p:tav>
                                      </p:tavLst>
                                    </p:anim>
                                    <p:anim calcmode="lin" valueType="num">
                                      <p:cBhvr>
                                        <p:cTn id="8" dur="5000" fill="hold"/>
                                        <p:tgtEl>
                                          <p:spTgt spid="33794">
                                            <p:txEl>
                                              <p:pRg st="3" end="3"/>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l-GR" smtClean="0"/>
              <a:t>Υποβρύχια</a:t>
            </a:r>
          </a:p>
        </p:txBody>
      </p:sp>
      <p:sp>
        <p:nvSpPr>
          <p:cNvPr id="15362" name="Rectangle 3"/>
          <p:cNvSpPr>
            <a:spLocks noGrp="1" noChangeArrowheads="1"/>
          </p:cNvSpPr>
          <p:nvPr>
            <p:ph type="body" idx="1"/>
          </p:nvPr>
        </p:nvSpPr>
        <p:spPr>
          <a:xfrm>
            <a:off x="900113" y="1827213"/>
            <a:ext cx="7783512" cy="4114800"/>
          </a:xfrm>
        </p:spPr>
        <p:txBody>
          <a:bodyPr/>
          <a:lstStyle/>
          <a:p>
            <a:pPr eaLnBrk="1" hangingPunct="1">
              <a:buFont typeface="Wingdings" pitchFamily="2" charset="2"/>
              <a:buChar char="Ø"/>
            </a:pPr>
            <a:r>
              <a:rPr lang="el-GR" altLang="ko-KR" smtClean="0"/>
              <a:t>Το υποβρύχιο είναι ένα πολεμικό αλλά ταυτόχρονα και μεταφορικό μέσο (του στρατού) το οποίο διερευνά τον βυθό της θάλασσας. </a:t>
            </a:r>
            <a:endParaRPr lang="el-GR" smtClean="0"/>
          </a:p>
        </p:txBody>
      </p:sp>
      <p:pic>
        <p:nvPicPr>
          <p:cNvPr id="15363" name="Picture 4" descr="images"/>
          <p:cNvPicPr>
            <a:picLocks noChangeAspect="1" noChangeArrowheads="1"/>
          </p:cNvPicPr>
          <p:nvPr/>
        </p:nvPicPr>
        <p:blipFill>
          <a:blip r:embed="rId2" cstate="print"/>
          <a:srcRect/>
          <a:stretch>
            <a:fillRect/>
          </a:stretch>
        </p:blipFill>
        <p:spPr bwMode="auto">
          <a:xfrm>
            <a:off x="4140200" y="4219575"/>
            <a:ext cx="5003800" cy="2638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 calcmode="lin" valueType="num">
                                      <p:cBhvr>
                                        <p:cTn id="7" dur="500" fill="hold"/>
                                        <p:tgtEl>
                                          <p:spTgt spid="15361"/>
                                        </p:tgtEl>
                                        <p:attrNameLst>
                                          <p:attrName>ppt_w</p:attrName>
                                        </p:attrNameLst>
                                      </p:cBhvr>
                                      <p:tavLst>
                                        <p:tav tm="0">
                                          <p:val>
                                            <p:fltVal val="0"/>
                                          </p:val>
                                        </p:tav>
                                        <p:tav tm="100000">
                                          <p:val>
                                            <p:strVal val="#ppt_w"/>
                                          </p:val>
                                        </p:tav>
                                      </p:tavLst>
                                    </p:anim>
                                    <p:anim calcmode="lin" valueType="num">
                                      <p:cBhvr>
                                        <p:cTn id="8" dur="500" fill="hold"/>
                                        <p:tgtEl>
                                          <p:spTgt spid="1536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15362">
                                            <p:txEl>
                                              <p:pRg st="0" end="0"/>
                                            </p:txEl>
                                          </p:spTgt>
                                        </p:tgtEl>
                                        <p:attrNameLst>
                                          <p:attrName>style.visibility</p:attrName>
                                        </p:attrNameLst>
                                      </p:cBhvr>
                                      <p:to>
                                        <p:strVal val="visible"/>
                                      </p:to>
                                    </p:set>
                                    <p:anim calcmode="lin" valueType="num">
                                      <p:cBhvr>
                                        <p:cTn id="13" dur="500" fill="hold"/>
                                        <p:tgtEl>
                                          <p:spTgt spid="1536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536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15363"/>
                                        </p:tgtEl>
                                        <p:attrNameLst>
                                          <p:attrName>style.visibility</p:attrName>
                                        </p:attrNameLst>
                                      </p:cBhvr>
                                      <p:to>
                                        <p:strVal val="visible"/>
                                      </p:to>
                                    </p:set>
                                    <p:anim calcmode="lin" valueType="num">
                                      <p:cBhvr>
                                        <p:cTn id="19" dur="500" fill="hold"/>
                                        <p:tgtEl>
                                          <p:spTgt spid="15363"/>
                                        </p:tgtEl>
                                        <p:attrNameLst>
                                          <p:attrName>ppt_w</p:attrName>
                                        </p:attrNameLst>
                                      </p:cBhvr>
                                      <p:tavLst>
                                        <p:tav tm="0">
                                          <p:val>
                                            <p:fltVal val="0"/>
                                          </p:val>
                                        </p:tav>
                                        <p:tav tm="100000">
                                          <p:val>
                                            <p:strVal val="#ppt_w"/>
                                          </p:val>
                                        </p:tav>
                                      </p:tavLst>
                                    </p:anim>
                                    <p:anim calcmode="lin" valueType="num">
                                      <p:cBhvr>
                                        <p:cTn id="20" dur="500" fill="hold"/>
                                        <p:tgtEl>
                                          <p:spTgt spid="153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l-GR" smtClean="0"/>
              <a:t>Θετικά Στοιχεία Υποβρυχίου</a:t>
            </a:r>
          </a:p>
        </p:txBody>
      </p:sp>
      <p:sp>
        <p:nvSpPr>
          <p:cNvPr id="16386" name="Rectangle 3"/>
          <p:cNvSpPr>
            <a:spLocks noGrp="1" noChangeArrowheads="1"/>
          </p:cNvSpPr>
          <p:nvPr>
            <p:ph type="body" idx="1"/>
          </p:nvPr>
        </p:nvSpPr>
        <p:spPr/>
        <p:txBody>
          <a:bodyPr/>
          <a:lstStyle/>
          <a:p>
            <a:pPr eaLnBrk="1" hangingPunct="1">
              <a:buFont typeface="Wingdings" pitchFamily="2" charset="2"/>
              <a:buChar char="Ø"/>
            </a:pPr>
            <a:r>
              <a:rPr lang="el-GR" smtClean="0"/>
              <a:t>Λειτουργούν αθόρυβα.</a:t>
            </a:r>
          </a:p>
          <a:p>
            <a:pPr eaLnBrk="1" hangingPunct="1">
              <a:buFont typeface="Wingdings" pitchFamily="2" charset="2"/>
              <a:buChar char="Ø"/>
            </a:pPr>
            <a:endParaRPr lang="el-GR" smtClean="0"/>
          </a:p>
          <a:p>
            <a:pPr eaLnBrk="1" hangingPunct="1">
              <a:buFont typeface="Wingdings" pitchFamily="2" charset="2"/>
              <a:buChar char="Ø"/>
            </a:pPr>
            <a:r>
              <a:rPr lang="el-GR" smtClean="0"/>
              <a:t>Κινούνται πολύ γρήγορα.</a:t>
            </a:r>
          </a:p>
          <a:p>
            <a:pPr eaLnBrk="1" hangingPunct="1">
              <a:buFont typeface="Wingdings" pitchFamily="2" charset="2"/>
              <a:buChar char="Ø"/>
            </a:pPr>
            <a:endParaRPr lang="el-GR" smtClean="0"/>
          </a:p>
          <a:p>
            <a:pPr eaLnBrk="1" hangingPunct="1">
              <a:buFont typeface="Wingdings" pitchFamily="2" charset="2"/>
              <a:buChar char="Ø"/>
            </a:pPr>
            <a:r>
              <a:rPr lang="el-GR" smtClean="0"/>
              <a:t>Δεν χρειάζονται τακτικό ανεφοδιασμό.</a:t>
            </a:r>
          </a:p>
          <a:p>
            <a:pPr eaLnBrk="1" hangingPunct="1">
              <a:buFont typeface="Wingdings" pitchFamily="2" charset="2"/>
              <a:buChar char="Ø"/>
            </a:pPr>
            <a:endParaRPr lang="el-GR" smtClean="0"/>
          </a:p>
          <a:p>
            <a:pPr eaLnBrk="1" hangingPunct="1">
              <a:buFont typeface="Wingdings" pitchFamily="2" charset="2"/>
              <a:buChar char="Ø"/>
            </a:pPr>
            <a:r>
              <a:rPr lang="el-GR" smtClean="0"/>
              <a:t>Μεταφέρουν μεγάλο αριθμό όπλων.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circle(in)">
                                      <p:cBhvr>
                                        <p:cTn id="7" dur="20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circle(in)">
                                      <p:cBhvr>
                                        <p:cTn id="12" dur="2000"/>
                                        <p:tgtEl>
                                          <p:spTgt spid="16386">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6386">
                                            <p:txEl>
                                              <p:pRg st="2" end="2"/>
                                            </p:txEl>
                                          </p:spTgt>
                                        </p:tgtEl>
                                        <p:attrNameLst>
                                          <p:attrName>style.visibility</p:attrName>
                                        </p:attrNameLst>
                                      </p:cBhvr>
                                      <p:to>
                                        <p:strVal val="visible"/>
                                      </p:to>
                                    </p:set>
                                    <p:animEffect transition="in" filter="circle(in)">
                                      <p:cBhvr>
                                        <p:cTn id="15" dur="2000"/>
                                        <p:tgtEl>
                                          <p:spTgt spid="16386">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6386">
                                            <p:txEl>
                                              <p:pRg st="4" end="4"/>
                                            </p:txEl>
                                          </p:spTgt>
                                        </p:tgtEl>
                                        <p:attrNameLst>
                                          <p:attrName>style.visibility</p:attrName>
                                        </p:attrNameLst>
                                      </p:cBhvr>
                                      <p:to>
                                        <p:strVal val="visible"/>
                                      </p:to>
                                    </p:set>
                                    <p:animEffect transition="in" filter="circle(in)">
                                      <p:cBhvr>
                                        <p:cTn id="18" dur="2000"/>
                                        <p:tgtEl>
                                          <p:spTgt spid="16386">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6386">
                                            <p:txEl>
                                              <p:pRg st="6" end="6"/>
                                            </p:txEl>
                                          </p:spTgt>
                                        </p:tgtEl>
                                        <p:attrNameLst>
                                          <p:attrName>style.visibility</p:attrName>
                                        </p:attrNameLst>
                                      </p:cBhvr>
                                      <p:to>
                                        <p:strVal val="visible"/>
                                      </p:to>
                                    </p:set>
                                    <p:animEffect transition="in" filter="circle(in)">
                                      <p:cBhvr>
                                        <p:cTn id="21" dur="2000"/>
                                        <p:tgtEl>
                                          <p:spTgt spid="163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l-GR" smtClean="0"/>
              <a:t>Αρνητικά Στοιχεία Υποβρυχίου</a:t>
            </a:r>
          </a:p>
        </p:txBody>
      </p:sp>
      <p:sp>
        <p:nvSpPr>
          <p:cNvPr id="17410" name="Rectangle 3"/>
          <p:cNvSpPr>
            <a:spLocks noGrp="1" noChangeArrowheads="1"/>
          </p:cNvSpPr>
          <p:nvPr>
            <p:ph type="body" idx="1"/>
          </p:nvPr>
        </p:nvSpPr>
        <p:spPr>
          <a:xfrm>
            <a:off x="827088" y="1844675"/>
            <a:ext cx="7889875" cy="4114800"/>
          </a:xfrm>
        </p:spPr>
        <p:txBody>
          <a:bodyPr/>
          <a:lstStyle/>
          <a:p>
            <a:pPr eaLnBrk="1" hangingPunct="1">
              <a:lnSpc>
                <a:spcPct val="90000"/>
              </a:lnSpc>
              <a:buFont typeface="Wingdings" pitchFamily="2" charset="2"/>
              <a:buChar char="Ø"/>
            </a:pPr>
            <a:r>
              <a:rPr lang="el-GR" sz="2500" smtClean="0"/>
              <a:t>Οι πλημμύρες του υποβρυχίου.</a:t>
            </a:r>
          </a:p>
          <a:p>
            <a:pPr eaLnBrk="1" hangingPunct="1">
              <a:lnSpc>
                <a:spcPct val="90000"/>
              </a:lnSpc>
              <a:buFont typeface="Wingdings" pitchFamily="2" charset="2"/>
              <a:buChar char="Ø"/>
            </a:pPr>
            <a:endParaRPr lang="el-GR" sz="2500" smtClean="0"/>
          </a:p>
          <a:p>
            <a:pPr eaLnBrk="1" hangingPunct="1">
              <a:lnSpc>
                <a:spcPct val="90000"/>
              </a:lnSpc>
              <a:buFont typeface="Wingdings" pitchFamily="2" charset="2"/>
              <a:buChar char="Ø"/>
            </a:pPr>
            <a:r>
              <a:rPr lang="el-GR" sz="2500" smtClean="0"/>
              <a:t>Η χρήση το οξυγόνου που θα πρέπει να περιοριστεί. </a:t>
            </a:r>
          </a:p>
          <a:p>
            <a:pPr eaLnBrk="1" hangingPunct="1">
              <a:lnSpc>
                <a:spcPct val="90000"/>
              </a:lnSpc>
              <a:buFont typeface="Wingdings" pitchFamily="2" charset="2"/>
              <a:buChar char="Ø"/>
            </a:pPr>
            <a:endParaRPr lang="el-GR" sz="2500" smtClean="0"/>
          </a:p>
          <a:p>
            <a:pPr eaLnBrk="1" hangingPunct="1">
              <a:lnSpc>
                <a:spcPct val="90000"/>
              </a:lnSpc>
              <a:buFont typeface="Wingdings" pitchFamily="2" charset="2"/>
              <a:buChar char="Ø"/>
            </a:pPr>
            <a:r>
              <a:rPr lang="el-GR" sz="2500" smtClean="0"/>
              <a:t>Το σύστημα θέρμανσης παύει να λειτουργεί όταν πέσει η μπαταρία. </a:t>
            </a:r>
          </a:p>
          <a:p>
            <a:pPr eaLnBrk="1" hangingPunct="1">
              <a:lnSpc>
                <a:spcPct val="90000"/>
              </a:lnSpc>
              <a:buFont typeface="Wingdings" pitchFamily="2" charset="2"/>
              <a:buChar char="Ø"/>
            </a:pPr>
            <a:endParaRPr lang="el-GR" sz="2500" smtClean="0"/>
          </a:p>
          <a:p>
            <a:pPr eaLnBrk="1" hangingPunct="1">
              <a:lnSpc>
                <a:spcPct val="90000"/>
              </a:lnSpc>
              <a:buFont typeface="Wingdings" pitchFamily="2" charset="2"/>
              <a:buChar char="Ø"/>
            </a:pPr>
            <a:r>
              <a:rPr lang="el-GR" sz="2500" smtClean="0"/>
              <a:t>Μπορούν να παραχθούν τοξικές επιδράσεις.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circle(in)">
                                      <p:cBhvr>
                                        <p:cTn id="7" dur="2000"/>
                                        <p:tgtEl>
                                          <p:spTgt spid="1740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7410">
                                            <p:txEl>
                                              <p:pRg st="0" end="0"/>
                                            </p:txEl>
                                          </p:spTgt>
                                        </p:tgtEl>
                                        <p:attrNameLst>
                                          <p:attrName>style.visibility</p:attrName>
                                        </p:attrNameLst>
                                      </p:cBhvr>
                                      <p:to>
                                        <p:strVal val="visible"/>
                                      </p:to>
                                    </p:set>
                                    <p:animEffect transition="in" filter="circle(in)">
                                      <p:cBhvr>
                                        <p:cTn id="12" dur="2000"/>
                                        <p:tgtEl>
                                          <p:spTgt spid="17410">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17410">
                                            <p:txEl>
                                              <p:pRg st="2" end="2"/>
                                            </p:txEl>
                                          </p:spTgt>
                                        </p:tgtEl>
                                        <p:attrNameLst>
                                          <p:attrName>style.visibility</p:attrName>
                                        </p:attrNameLst>
                                      </p:cBhvr>
                                      <p:to>
                                        <p:strVal val="visible"/>
                                      </p:to>
                                    </p:set>
                                    <p:animEffect transition="in" filter="circle(in)">
                                      <p:cBhvr>
                                        <p:cTn id="15" dur="2000"/>
                                        <p:tgtEl>
                                          <p:spTgt spid="17410">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17410">
                                            <p:txEl>
                                              <p:pRg st="4" end="4"/>
                                            </p:txEl>
                                          </p:spTgt>
                                        </p:tgtEl>
                                        <p:attrNameLst>
                                          <p:attrName>style.visibility</p:attrName>
                                        </p:attrNameLst>
                                      </p:cBhvr>
                                      <p:to>
                                        <p:strVal val="visible"/>
                                      </p:to>
                                    </p:set>
                                    <p:animEffect transition="in" filter="circle(in)">
                                      <p:cBhvr>
                                        <p:cTn id="18" dur="2000"/>
                                        <p:tgtEl>
                                          <p:spTgt spid="17410">
                                            <p:txEl>
                                              <p:pRg st="4" end="4"/>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17410">
                                            <p:txEl>
                                              <p:pRg st="6" end="6"/>
                                            </p:txEl>
                                          </p:spTgt>
                                        </p:tgtEl>
                                        <p:attrNameLst>
                                          <p:attrName>style.visibility</p:attrName>
                                        </p:attrNameLst>
                                      </p:cBhvr>
                                      <p:to>
                                        <p:strVal val="visible"/>
                                      </p:to>
                                    </p:set>
                                    <p:animEffect transition="in" filter="circle(in)">
                                      <p:cBhvr>
                                        <p:cTn id="21" dur="2000"/>
                                        <p:tgtEl>
                                          <p:spTgt spid="174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l-GR" smtClean="0"/>
              <a:t>Τα μέρη του υποβρυχίου</a:t>
            </a:r>
          </a:p>
        </p:txBody>
      </p:sp>
      <p:pic>
        <p:nvPicPr>
          <p:cNvPr id="18434" name="Picture 4" descr="Koursk_coupe_gr"/>
          <p:cNvPicPr>
            <a:picLocks noGrp="1" noChangeAspect="1" noChangeArrowheads="1"/>
          </p:cNvPicPr>
          <p:nvPr>
            <p:ph type="body" sz="half" idx="1"/>
          </p:nvPr>
        </p:nvPicPr>
        <p:blipFill>
          <a:blip r:embed="rId2" cstate="print"/>
          <a:srcRect/>
          <a:stretch>
            <a:fillRect/>
          </a:stretch>
        </p:blipFill>
        <p:spPr>
          <a:xfrm>
            <a:off x="0" y="3141663"/>
            <a:ext cx="5594350" cy="2074862"/>
          </a:xfrm>
        </p:spPr>
      </p:pic>
      <p:sp>
        <p:nvSpPr>
          <p:cNvPr id="18435" name="Rectangle 6"/>
          <p:cNvSpPr>
            <a:spLocks noGrp="1" noChangeArrowheads="1"/>
          </p:cNvSpPr>
          <p:nvPr>
            <p:ph type="body" sz="half" idx="2"/>
          </p:nvPr>
        </p:nvSpPr>
        <p:spPr>
          <a:xfrm>
            <a:off x="5562600" y="1557338"/>
            <a:ext cx="3581400" cy="5300662"/>
          </a:xfrm>
        </p:spPr>
        <p:txBody>
          <a:bodyPr/>
          <a:lstStyle/>
          <a:p>
            <a:pPr eaLnBrk="1" hangingPunct="1">
              <a:lnSpc>
                <a:spcPct val="80000"/>
              </a:lnSpc>
              <a:buFont typeface="Wingdings" pitchFamily="2" charset="2"/>
              <a:buChar char="Ø"/>
            </a:pPr>
            <a:r>
              <a:rPr lang="el-GR" sz="1500" smtClean="0"/>
              <a:t>Τμήμα πηδαλιούχησης: Τμήμα από το οποίο δίνεται ενέργεια ώστε να κινηθούν οι προπέλες.</a:t>
            </a:r>
          </a:p>
          <a:p>
            <a:pPr eaLnBrk="1" hangingPunct="1">
              <a:lnSpc>
                <a:spcPct val="80000"/>
              </a:lnSpc>
              <a:buFont typeface="Wingdings" pitchFamily="2" charset="2"/>
              <a:buChar char="Ø"/>
            </a:pPr>
            <a:endParaRPr lang="el-GR" sz="1500" smtClean="0"/>
          </a:p>
          <a:p>
            <a:pPr eaLnBrk="1" hangingPunct="1">
              <a:lnSpc>
                <a:spcPct val="80000"/>
              </a:lnSpc>
              <a:buFont typeface="Wingdings" pitchFamily="2" charset="2"/>
              <a:buChar char="Ø"/>
            </a:pPr>
            <a:r>
              <a:rPr lang="el-GR" sz="1500" smtClean="0"/>
              <a:t>Θάλαμοι στροβίλων: Εκεί βρίσκονται οι μηχανές των προπελών.</a:t>
            </a:r>
          </a:p>
          <a:p>
            <a:pPr eaLnBrk="1" hangingPunct="1">
              <a:lnSpc>
                <a:spcPct val="80000"/>
              </a:lnSpc>
              <a:buFont typeface="Wingdings" pitchFamily="2" charset="2"/>
              <a:buChar char="Ø"/>
            </a:pPr>
            <a:endParaRPr lang="el-GR" sz="1500" smtClean="0"/>
          </a:p>
          <a:p>
            <a:pPr eaLnBrk="1" hangingPunct="1">
              <a:lnSpc>
                <a:spcPct val="80000"/>
              </a:lnSpc>
              <a:buFont typeface="Wingdings" pitchFamily="2" charset="2"/>
              <a:buChar char="Ø"/>
            </a:pPr>
            <a:r>
              <a:rPr lang="el-GR" sz="1500" smtClean="0"/>
              <a:t>Πυρηνικός αντιδραστήρας: Είναι η «μπαταρία» του υποβρυχίου.</a:t>
            </a:r>
          </a:p>
          <a:p>
            <a:pPr eaLnBrk="1" hangingPunct="1">
              <a:lnSpc>
                <a:spcPct val="80000"/>
              </a:lnSpc>
              <a:buFont typeface="Wingdings" pitchFamily="2" charset="2"/>
              <a:buChar char="Ø"/>
            </a:pPr>
            <a:endParaRPr lang="el-GR" sz="1500" smtClean="0"/>
          </a:p>
          <a:p>
            <a:pPr eaLnBrk="1" hangingPunct="1">
              <a:lnSpc>
                <a:spcPct val="80000"/>
              </a:lnSpc>
              <a:buFont typeface="Wingdings" pitchFamily="2" charset="2"/>
              <a:buChar char="Ø"/>
            </a:pPr>
            <a:endParaRPr lang="el-GR" sz="1500" smtClean="0"/>
          </a:p>
          <a:p>
            <a:pPr eaLnBrk="1" hangingPunct="1">
              <a:lnSpc>
                <a:spcPct val="80000"/>
              </a:lnSpc>
              <a:buFont typeface="Wingdings" pitchFamily="2" charset="2"/>
              <a:buChar char="Ø"/>
            </a:pPr>
            <a:r>
              <a:rPr lang="el-GR" sz="1500" smtClean="0"/>
              <a:t>Τμήμα διακυβέρνησης: Από εκεί κατευθύνεται το υποβρύχιο και εκεί βρίσκονται όλες οι εντολές που μπορεί να εκτελέσει.</a:t>
            </a:r>
          </a:p>
          <a:p>
            <a:pPr eaLnBrk="1" hangingPunct="1">
              <a:lnSpc>
                <a:spcPct val="80000"/>
              </a:lnSpc>
              <a:buFont typeface="Wingdings" pitchFamily="2" charset="2"/>
              <a:buChar char="Ø"/>
            </a:pPr>
            <a:endParaRPr lang="el-GR" sz="1500" smtClean="0"/>
          </a:p>
          <a:p>
            <a:pPr eaLnBrk="1" hangingPunct="1">
              <a:lnSpc>
                <a:spcPct val="80000"/>
              </a:lnSpc>
              <a:buFont typeface="Wingdings" pitchFamily="2" charset="2"/>
              <a:buChar char="Ø"/>
            </a:pPr>
            <a:r>
              <a:rPr lang="el-GR" sz="1500" smtClean="0"/>
              <a:t>Τμήμα τορπίλων: Εκεί βρίσκονται όλα τα όπλα άμυνας του υποβρυχίου.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 calcmode="lin" valueType="num">
                                      <p:cBhvr>
                                        <p:cTn id="7" dur="1000" fill="hold"/>
                                        <p:tgtEl>
                                          <p:spTgt spid="18433"/>
                                        </p:tgtEl>
                                        <p:attrNameLst>
                                          <p:attrName>ppt_w</p:attrName>
                                        </p:attrNameLst>
                                      </p:cBhvr>
                                      <p:tavLst>
                                        <p:tav tm="0">
                                          <p:val>
                                            <p:strVal val="#ppt_w+.3"/>
                                          </p:val>
                                        </p:tav>
                                        <p:tav tm="100000">
                                          <p:val>
                                            <p:strVal val="#ppt_w"/>
                                          </p:val>
                                        </p:tav>
                                      </p:tavLst>
                                    </p:anim>
                                    <p:anim calcmode="lin" valueType="num">
                                      <p:cBhvr>
                                        <p:cTn id="8" dur="1000" fill="hold"/>
                                        <p:tgtEl>
                                          <p:spTgt spid="18433"/>
                                        </p:tgtEl>
                                        <p:attrNameLst>
                                          <p:attrName>ppt_h</p:attrName>
                                        </p:attrNameLst>
                                      </p:cBhvr>
                                      <p:tavLst>
                                        <p:tav tm="0">
                                          <p:val>
                                            <p:strVal val="#ppt_h"/>
                                          </p:val>
                                        </p:tav>
                                        <p:tav tm="100000">
                                          <p:val>
                                            <p:strVal val="#ppt_h"/>
                                          </p:val>
                                        </p:tav>
                                      </p:tavLst>
                                    </p:anim>
                                    <p:animEffect transition="in" filter="fade">
                                      <p:cBhvr>
                                        <p:cTn id="9" dur="1000"/>
                                        <p:tgtEl>
                                          <p:spTgt spid="18433"/>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 calcmode="lin" valueType="num">
                                      <p:cBhvr>
                                        <p:cTn id="14" dur="1000" fill="hold"/>
                                        <p:tgtEl>
                                          <p:spTgt spid="18435">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18435">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18435">
                                            <p:txEl>
                                              <p:pRg st="0" end="0"/>
                                            </p:txEl>
                                          </p:spTgt>
                                        </p:tgtEl>
                                      </p:cBhvr>
                                    </p:animEffect>
                                  </p:childTnLst>
                                </p:cTn>
                              </p:par>
                              <p:par>
                                <p:cTn id="17" presetID="50" presetClass="entr" presetSubtype="0" decel="100000" fill="hold" nodeType="with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p:cTn id="19" dur="1000" fill="hold"/>
                                        <p:tgtEl>
                                          <p:spTgt spid="18435">
                                            <p:txEl>
                                              <p:pRg st="2" end="2"/>
                                            </p:txEl>
                                          </p:spTgt>
                                        </p:tgtEl>
                                        <p:attrNameLst>
                                          <p:attrName>ppt_w</p:attrName>
                                        </p:attrNameLst>
                                      </p:cBhvr>
                                      <p:tavLst>
                                        <p:tav tm="0">
                                          <p:val>
                                            <p:strVal val="#ppt_w+.3"/>
                                          </p:val>
                                        </p:tav>
                                        <p:tav tm="100000">
                                          <p:val>
                                            <p:strVal val="#ppt_w"/>
                                          </p:val>
                                        </p:tav>
                                      </p:tavLst>
                                    </p:anim>
                                    <p:anim calcmode="lin" valueType="num">
                                      <p:cBhvr>
                                        <p:cTn id="20" dur="1000" fill="hold"/>
                                        <p:tgtEl>
                                          <p:spTgt spid="18435">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18435">
                                            <p:txEl>
                                              <p:pRg st="2" end="2"/>
                                            </p:txEl>
                                          </p:spTgt>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18435">
                                            <p:txEl>
                                              <p:pRg st="4" end="4"/>
                                            </p:txEl>
                                          </p:spTgt>
                                        </p:tgtEl>
                                        <p:attrNameLst>
                                          <p:attrName>style.visibility</p:attrName>
                                        </p:attrNameLst>
                                      </p:cBhvr>
                                      <p:to>
                                        <p:strVal val="visible"/>
                                      </p:to>
                                    </p:set>
                                    <p:anim calcmode="lin" valueType="num">
                                      <p:cBhvr>
                                        <p:cTn id="24" dur="1000" fill="hold"/>
                                        <p:tgtEl>
                                          <p:spTgt spid="18435">
                                            <p:txEl>
                                              <p:pRg st="4" end="4"/>
                                            </p:txEl>
                                          </p:spTgt>
                                        </p:tgtEl>
                                        <p:attrNameLst>
                                          <p:attrName>ppt_w</p:attrName>
                                        </p:attrNameLst>
                                      </p:cBhvr>
                                      <p:tavLst>
                                        <p:tav tm="0">
                                          <p:val>
                                            <p:strVal val="#ppt_w+.3"/>
                                          </p:val>
                                        </p:tav>
                                        <p:tav tm="100000">
                                          <p:val>
                                            <p:strVal val="#ppt_w"/>
                                          </p:val>
                                        </p:tav>
                                      </p:tavLst>
                                    </p:anim>
                                    <p:anim calcmode="lin" valueType="num">
                                      <p:cBhvr>
                                        <p:cTn id="25" dur="1000" fill="hold"/>
                                        <p:tgtEl>
                                          <p:spTgt spid="18435">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8435">
                                            <p:txEl>
                                              <p:pRg st="4" end="4"/>
                                            </p:txEl>
                                          </p:spTgt>
                                        </p:tgtEl>
                                      </p:cBhvr>
                                    </p:animEffect>
                                  </p:childTnLst>
                                </p:cTn>
                              </p:par>
                              <p:par>
                                <p:cTn id="27" presetID="50" presetClass="entr" presetSubtype="0" decel="100000" fill="hold" nodeType="withEffect">
                                  <p:stCondLst>
                                    <p:cond delay="0"/>
                                  </p:stCondLst>
                                  <p:childTnLst>
                                    <p:set>
                                      <p:cBhvr>
                                        <p:cTn id="28" dur="1" fill="hold">
                                          <p:stCondLst>
                                            <p:cond delay="0"/>
                                          </p:stCondLst>
                                        </p:cTn>
                                        <p:tgtEl>
                                          <p:spTgt spid="18435">
                                            <p:txEl>
                                              <p:pRg st="7" end="7"/>
                                            </p:txEl>
                                          </p:spTgt>
                                        </p:tgtEl>
                                        <p:attrNameLst>
                                          <p:attrName>style.visibility</p:attrName>
                                        </p:attrNameLst>
                                      </p:cBhvr>
                                      <p:to>
                                        <p:strVal val="visible"/>
                                      </p:to>
                                    </p:set>
                                    <p:anim calcmode="lin" valueType="num">
                                      <p:cBhvr>
                                        <p:cTn id="29" dur="1000" fill="hold"/>
                                        <p:tgtEl>
                                          <p:spTgt spid="18435">
                                            <p:txEl>
                                              <p:pRg st="7" end="7"/>
                                            </p:txEl>
                                          </p:spTgt>
                                        </p:tgtEl>
                                        <p:attrNameLst>
                                          <p:attrName>ppt_w</p:attrName>
                                        </p:attrNameLst>
                                      </p:cBhvr>
                                      <p:tavLst>
                                        <p:tav tm="0">
                                          <p:val>
                                            <p:strVal val="#ppt_w+.3"/>
                                          </p:val>
                                        </p:tav>
                                        <p:tav tm="100000">
                                          <p:val>
                                            <p:strVal val="#ppt_w"/>
                                          </p:val>
                                        </p:tav>
                                      </p:tavLst>
                                    </p:anim>
                                    <p:anim calcmode="lin" valueType="num">
                                      <p:cBhvr>
                                        <p:cTn id="30" dur="1000" fill="hold"/>
                                        <p:tgtEl>
                                          <p:spTgt spid="18435">
                                            <p:txEl>
                                              <p:pRg st="7" end="7"/>
                                            </p:txEl>
                                          </p:spTgt>
                                        </p:tgtEl>
                                        <p:attrNameLst>
                                          <p:attrName>ppt_h</p:attrName>
                                        </p:attrNameLst>
                                      </p:cBhvr>
                                      <p:tavLst>
                                        <p:tav tm="0">
                                          <p:val>
                                            <p:strVal val="#ppt_h"/>
                                          </p:val>
                                        </p:tav>
                                        <p:tav tm="100000">
                                          <p:val>
                                            <p:strVal val="#ppt_h"/>
                                          </p:val>
                                        </p:tav>
                                      </p:tavLst>
                                    </p:anim>
                                    <p:animEffect transition="in" filter="fade">
                                      <p:cBhvr>
                                        <p:cTn id="31" dur="1000"/>
                                        <p:tgtEl>
                                          <p:spTgt spid="18435">
                                            <p:txEl>
                                              <p:pRg st="7" end="7"/>
                                            </p:txEl>
                                          </p:spTgt>
                                        </p:tgtEl>
                                      </p:cBhvr>
                                    </p:animEffect>
                                  </p:childTnLst>
                                </p:cTn>
                              </p:par>
                              <p:par>
                                <p:cTn id="32" presetID="50" presetClass="entr" presetSubtype="0" decel="100000" fill="hold" nodeType="withEffect">
                                  <p:stCondLst>
                                    <p:cond delay="0"/>
                                  </p:stCondLst>
                                  <p:childTnLst>
                                    <p:set>
                                      <p:cBhvr>
                                        <p:cTn id="33" dur="1" fill="hold">
                                          <p:stCondLst>
                                            <p:cond delay="0"/>
                                          </p:stCondLst>
                                        </p:cTn>
                                        <p:tgtEl>
                                          <p:spTgt spid="18435">
                                            <p:txEl>
                                              <p:pRg st="9" end="9"/>
                                            </p:txEl>
                                          </p:spTgt>
                                        </p:tgtEl>
                                        <p:attrNameLst>
                                          <p:attrName>style.visibility</p:attrName>
                                        </p:attrNameLst>
                                      </p:cBhvr>
                                      <p:to>
                                        <p:strVal val="visible"/>
                                      </p:to>
                                    </p:set>
                                    <p:anim calcmode="lin" valueType="num">
                                      <p:cBhvr>
                                        <p:cTn id="34" dur="1000" fill="hold"/>
                                        <p:tgtEl>
                                          <p:spTgt spid="18435">
                                            <p:txEl>
                                              <p:pRg st="9" end="9"/>
                                            </p:txEl>
                                          </p:spTgt>
                                        </p:tgtEl>
                                        <p:attrNameLst>
                                          <p:attrName>ppt_w</p:attrName>
                                        </p:attrNameLst>
                                      </p:cBhvr>
                                      <p:tavLst>
                                        <p:tav tm="0">
                                          <p:val>
                                            <p:strVal val="#ppt_w+.3"/>
                                          </p:val>
                                        </p:tav>
                                        <p:tav tm="100000">
                                          <p:val>
                                            <p:strVal val="#ppt_w"/>
                                          </p:val>
                                        </p:tav>
                                      </p:tavLst>
                                    </p:anim>
                                    <p:anim calcmode="lin" valueType="num">
                                      <p:cBhvr>
                                        <p:cTn id="35" dur="1000" fill="hold"/>
                                        <p:tgtEl>
                                          <p:spTgt spid="18435">
                                            <p:txEl>
                                              <p:pRg st="9" end="9"/>
                                            </p:txEl>
                                          </p:spTgt>
                                        </p:tgtEl>
                                        <p:attrNameLst>
                                          <p:attrName>ppt_h</p:attrName>
                                        </p:attrNameLst>
                                      </p:cBhvr>
                                      <p:tavLst>
                                        <p:tav tm="0">
                                          <p:val>
                                            <p:strVal val="#ppt_h"/>
                                          </p:val>
                                        </p:tav>
                                        <p:tav tm="100000">
                                          <p:val>
                                            <p:strVal val="#ppt_h"/>
                                          </p:val>
                                        </p:tav>
                                      </p:tavLst>
                                    </p:anim>
                                    <p:animEffect transition="in" filter="fade">
                                      <p:cBhvr>
                                        <p:cTn id="36" dur="1000"/>
                                        <p:tgtEl>
                                          <p:spTgt spid="18435">
                                            <p:txEl>
                                              <p:pRg st="9" end="9"/>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nodeType="clickEffect">
                                  <p:stCondLst>
                                    <p:cond delay="0"/>
                                  </p:stCondLst>
                                  <p:childTnLst>
                                    <p:set>
                                      <p:cBhvr>
                                        <p:cTn id="40" dur="1" fill="hold">
                                          <p:stCondLst>
                                            <p:cond delay="0"/>
                                          </p:stCondLst>
                                        </p:cTn>
                                        <p:tgtEl>
                                          <p:spTgt spid="18434"/>
                                        </p:tgtEl>
                                        <p:attrNameLst>
                                          <p:attrName>style.visibility</p:attrName>
                                        </p:attrNameLst>
                                      </p:cBhvr>
                                      <p:to>
                                        <p:strVal val="visible"/>
                                      </p:to>
                                    </p:set>
                                    <p:anim calcmode="lin" valueType="num">
                                      <p:cBhvr>
                                        <p:cTn id="41" dur="1000" fill="hold"/>
                                        <p:tgtEl>
                                          <p:spTgt spid="18434"/>
                                        </p:tgtEl>
                                        <p:attrNameLst>
                                          <p:attrName>ppt_w</p:attrName>
                                        </p:attrNameLst>
                                      </p:cBhvr>
                                      <p:tavLst>
                                        <p:tav tm="0">
                                          <p:val>
                                            <p:strVal val="#ppt_w+.3"/>
                                          </p:val>
                                        </p:tav>
                                        <p:tav tm="100000">
                                          <p:val>
                                            <p:strVal val="#ppt_w"/>
                                          </p:val>
                                        </p:tav>
                                      </p:tavLst>
                                    </p:anim>
                                    <p:anim calcmode="lin" valueType="num">
                                      <p:cBhvr>
                                        <p:cTn id="42" dur="1000" fill="hold"/>
                                        <p:tgtEl>
                                          <p:spTgt spid="18434"/>
                                        </p:tgtEl>
                                        <p:attrNameLst>
                                          <p:attrName>ppt_h</p:attrName>
                                        </p:attrNameLst>
                                      </p:cBhvr>
                                      <p:tavLst>
                                        <p:tav tm="0">
                                          <p:val>
                                            <p:strVal val="#ppt_h"/>
                                          </p:val>
                                        </p:tav>
                                        <p:tav tm="100000">
                                          <p:val>
                                            <p:strVal val="#ppt_h"/>
                                          </p:val>
                                        </p:tav>
                                      </p:tavLst>
                                    </p:anim>
                                    <p:animEffect transition="in" filter="fade">
                                      <p:cBhvr>
                                        <p:cTn id="43" dur="10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l-GR" smtClean="0"/>
              <a:t>Αρχή του Αρχιμήδη </a:t>
            </a:r>
          </a:p>
        </p:txBody>
      </p:sp>
      <p:sp>
        <p:nvSpPr>
          <p:cNvPr id="19458" name="Rectangle 3"/>
          <p:cNvSpPr>
            <a:spLocks noGrp="1" noChangeArrowheads="1"/>
          </p:cNvSpPr>
          <p:nvPr>
            <p:ph type="body" idx="1"/>
          </p:nvPr>
        </p:nvSpPr>
        <p:spPr>
          <a:xfrm>
            <a:off x="971550" y="2420938"/>
            <a:ext cx="7313613" cy="4114800"/>
          </a:xfrm>
        </p:spPr>
        <p:txBody>
          <a:bodyPr/>
          <a:lstStyle/>
          <a:p>
            <a:pPr eaLnBrk="1" hangingPunct="1">
              <a:buFont typeface="Wingdings" pitchFamily="2" charset="2"/>
              <a:buNone/>
            </a:pPr>
            <a:r>
              <a:rPr lang="el-GR" altLang="ko-KR" sz="2500" smtClean="0"/>
              <a:t>Μαθηματικά η Άνωση (Α) μπορεί να εκφρασθεί με τον τύπο: </a:t>
            </a:r>
            <a:r>
              <a:rPr lang="el-GR" altLang="ko-KR" sz="2500" b="1" smtClean="0"/>
              <a:t>Α = ρ g V</a:t>
            </a:r>
            <a:r>
              <a:rPr lang="el-GR" altLang="ko-KR" sz="2500" smtClean="0"/>
              <a:t>, όπου:</a:t>
            </a:r>
          </a:p>
          <a:p>
            <a:pPr eaLnBrk="1" hangingPunct="1">
              <a:buFont typeface="Wingdings" pitchFamily="2" charset="2"/>
              <a:buChar char="Ø"/>
            </a:pPr>
            <a:r>
              <a:rPr lang="el-GR" altLang="ko-KR" sz="2500" smtClean="0"/>
              <a:t>ρ: </a:t>
            </a:r>
            <a:r>
              <a:rPr lang="el-GR" altLang="ko-KR" sz="2500" smtClean="0">
                <a:hlinkClick r:id="rId2" tooltip="Πυκνότητα"/>
              </a:rPr>
              <a:t>πυκνότητα</a:t>
            </a:r>
            <a:r>
              <a:rPr lang="el-GR" altLang="ko-KR" sz="2500" smtClean="0"/>
              <a:t> ρευστού.</a:t>
            </a:r>
          </a:p>
          <a:p>
            <a:pPr eaLnBrk="1" hangingPunct="1">
              <a:buFont typeface="Wingdings" pitchFamily="2" charset="2"/>
              <a:buChar char="Ø"/>
            </a:pPr>
            <a:r>
              <a:rPr lang="el-GR" altLang="ko-KR" sz="2500" smtClean="0"/>
              <a:t>g: </a:t>
            </a:r>
            <a:r>
              <a:rPr lang="el-GR" altLang="ko-KR" sz="2500" smtClean="0">
                <a:hlinkClick r:id="rId3" tooltip="Επιτάχυνση"/>
              </a:rPr>
              <a:t>επιτάχυνση</a:t>
            </a:r>
            <a:r>
              <a:rPr lang="el-GR" altLang="ko-KR" sz="2500" smtClean="0"/>
              <a:t> βαρύτητας.</a:t>
            </a:r>
          </a:p>
          <a:p>
            <a:pPr eaLnBrk="1" hangingPunct="1">
              <a:buFont typeface="Wingdings" pitchFamily="2" charset="2"/>
              <a:buChar char="Ø"/>
            </a:pPr>
            <a:r>
              <a:rPr lang="el-GR" altLang="ko-KR" sz="2500" smtClean="0"/>
              <a:t>V: </a:t>
            </a:r>
            <a:r>
              <a:rPr lang="el-GR" altLang="ko-KR" sz="2500" smtClean="0">
                <a:hlinkClick r:id="rId4" tooltip="Όγκος"/>
              </a:rPr>
              <a:t>όγκος</a:t>
            </a:r>
            <a:r>
              <a:rPr lang="el-GR" altLang="ko-KR" sz="2500" smtClean="0"/>
              <a:t> βυθισμένου σώματος.</a:t>
            </a:r>
          </a:p>
          <a:p>
            <a:pPr eaLnBrk="1" hangingPunct="1">
              <a:buFont typeface="Wingdings" pitchFamily="2" charset="2"/>
              <a:buChar char="Ø"/>
            </a:pPr>
            <a:endParaRPr lang="el-GR" altLang="ko-KR" sz="2500" smtClean="0"/>
          </a:p>
          <a:p>
            <a:pPr eaLnBrk="1" hangingPunct="1">
              <a:buFont typeface="Wingdings" pitchFamily="2" charset="2"/>
              <a:buNone/>
            </a:pPr>
            <a:r>
              <a:rPr lang="el-GR" altLang="ko-KR" sz="2500" smtClean="0"/>
              <a:t>Όταν το βάρος ενός σώματος είναι βαρύτερο από την άνωση που αυτό δέχεται τότε θα βυθιστεί, ενώ σε αντίθετη περίπτωση θα επιπλέει.</a:t>
            </a:r>
            <a:endParaRPr lang="el-GR" sz="2500" smtClean="0"/>
          </a:p>
        </p:txBody>
      </p:sp>
      <p:sp>
        <p:nvSpPr>
          <p:cNvPr id="19459" name="Text Box 5"/>
          <p:cNvSpPr txBox="1">
            <a:spLocks noChangeArrowheads="1"/>
          </p:cNvSpPr>
          <p:nvPr/>
        </p:nvSpPr>
        <p:spPr bwMode="auto">
          <a:xfrm>
            <a:off x="1258888" y="1628775"/>
            <a:ext cx="7077075" cy="641350"/>
          </a:xfrm>
          <a:prstGeom prst="rect">
            <a:avLst/>
          </a:prstGeom>
          <a:noFill/>
          <a:ln w="9525">
            <a:noFill/>
            <a:miter lim="800000"/>
            <a:headEnd/>
            <a:tailEnd/>
          </a:ln>
        </p:spPr>
        <p:txBody>
          <a:bodyPr>
            <a:spAutoFit/>
          </a:bodyPr>
          <a:lstStyle/>
          <a:p>
            <a:r>
              <a:rPr lang="el-GR" altLang="ko-KR" i="1">
                <a:solidFill>
                  <a:schemeClr val="tx2"/>
                </a:solidFill>
              </a:rPr>
              <a:t>«Κάθε σώμα βυθισμένο σε ένα ρευστό δέχεται άνωση ίση με το βάρος του ρευστού το οποίο εκτοπίζει.»</a:t>
            </a:r>
            <a:endParaRPr lang="el-GR" i="1">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fade">
                                      <p:cBhvr>
                                        <p:cTn id="7" dur="1000"/>
                                        <p:tgtEl>
                                          <p:spTgt spid="19457"/>
                                        </p:tgtEl>
                                      </p:cBhvr>
                                    </p:animEffect>
                                    <p:anim calcmode="lin" valueType="num">
                                      <p:cBhvr>
                                        <p:cTn id="8" dur="1000" fill="hold"/>
                                        <p:tgtEl>
                                          <p:spTgt spid="19457"/>
                                        </p:tgtEl>
                                        <p:attrNameLst>
                                          <p:attrName>ppt_x</p:attrName>
                                        </p:attrNameLst>
                                      </p:cBhvr>
                                      <p:tavLst>
                                        <p:tav tm="0">
                                          <p:val>
                                            <p:strVal val="#ppt_x"/>
                                          </p:val>
                                        </p:tav>
                                        <p:tav tm="100000">
                                          <p:val>
                                            <p:strVal val="#ppt_x"/>
                                          </p:val>
                                        </p:tav>
                                      </p:tavLst>
                                    </p:anim>
                                    <p:anim calcmode="lin" valueType="num">
                                      <p:cBhvr>
                                        <p:cTn id="9" dur="1000" fill="hold"/>
                                        <p:tgtEl>
                                          <p:spTgt spid="1945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 calcmode="lin" valueType="num">
                                      <p:cBhvr>
                                        <p:cTn id="14"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1945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1945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19458">
                                            <p:txEl>
                                              <p:pRg st="0" end="0"/>
                                            </p:txEl>
                                          </p:spTgt>
                                        </p:tgtEl>
                                        <p:attrNameLst>
                                          <p:attrName>style.visibility</p:attrName>
                                        </p:attrNameLst>
                                      </p:cBhvr>
                                      <p:to>
                                        <p:strVal val="visible"/>
                                      </p:to>
                                    </p:set>
                                    <p:animEffect transition="in" filter="fade">
                                      <p:cBhvr>
                                        <p:cTn id="21" dur="1000"/>
                                        <p:tgtEl>
                                          <p:spTgt spid="19458">
                                            <p:txEl>
                                              <p:pRg st="0" end="0"/>
                                            </p:txEl>
                                          </p:spTgt>
                                        </p:tgtEl>
                                      </p:cBhvr>
                                    </p:animEffect>
                                    <p:anim calcmode="lin" valueType="num">
                                      <p:cBhvr>
                                        <p:cTn id="22"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9458">
                                            <p:txEl>
                                              <p:pRg st="0" end="0"/>
                                            </p:txEl>
                                          </p:spTgt>
                                        </p:tgtEl>
                                        <p:attrNameLst>
                                          <p:attrName>ppt_y</p:attrName>
                                        </p:attrNameLst>
                                      </p:cBhvr>
                                      <p:tavLst>
                                        <p:tav tm="0">
                                          <p:val>
                                            <p:strVal val="#ppt_y-.1"/>
                                          </p:val>
                                        </p:tav>
                                        <p:tav tm="100000">
                                          <p:val>
                                            <p:strVal val="#ppt_y"/>
                                          </p:val>
                                        </p:tav>
                                      </p:tavLst>
                                    </p:anim>
                                  </p:childTnLst>
                                </p:cTn>
                              </p:par>
                              <p:par>
                                <p:cTn id="24" presetID="47" presetClass="entr" presetSubtype="0" fill="hold" nodeType="withEffect">
                                  <p:stCondLst>
                                    <p:cond delay="0"/>
                                  </p:stCondLst>
                                  <p:childTnLst>
                                    <p:set>
                                      <p:cBhvr>
                                        <p:cTn id="25" dur="1" fill="hold">
                                          <p:stCondLst>
                                            <p:cond delay="0"/>
                                          </p:stCondLst>
                                        </p:cTn>
                                        <p:tgtEl>
                                          <p:spTgt spid="19458">
                                            <p:txEl>
                                              <p:pRg st="1" end="1"/>
                                            </p:txEl>
                                          </p:spTgt>
                                        </p:tgtEl>
                                        <p:attrNameLst>
                                          <p:attrName>style.visibility</p:attrName>
                                        </p:attrNameLst>
                                      </p:cBhvr>
                                      <p:to>
                                        <p:strVal val="visible"/>
                                      </p:to>
                                    </p:set>
                                    <p:animEffect transition="in" filter="fade">
                                      <p:cBhvr>
                                        <p:cTn id="26" dur="1000"/>
                                        <p:tgtEl>
                                          <p:spTgt spid="19458">
                                            <p:txEl>
                                              <p:pRg st="1" end="1"/>
                                            </p:txEl>
                                          </p:spTgt>
                                        </p:tgtEl>
                                      </p:cBhvr>
                                    </p:animEffect>
                                    <p:anim calcmode="lin" valueType="num">
                                      <p:cBhvr>
                                        <p:cTn id="27" dur="1000" fill="hold"/>
                                        <p:tgtEl>
                                          <p:spTgt spid="19458">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19458">
                                            <p:txEl>
                                              <p:pRg st="1" end="1"/>
                                            </p:txEl>
                                          </p:spTgt>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19458">
                                            <p:txEl>
                                              <p:pRg st="2" end="2"/>
                                            </p:txEl>
                                          </p:spTgt>
                                        </p:tgtEl>
                                        <p:attrNameLst>
                                          <p:attrName>style.visibility</p:attrName>
                                        </p:attrNameLst>
                                      </p:cBhvr>
                                      <p:to>
                                        <p:strVal val="visible"/>
                                      </p:to>
                                    </p:set>
                                    <p:animEffect transition="in" filter="fade">
                                      <p:cBhvr>
                                        <p:cTn id="31" dur="1000"/>
                                        <p:tgtEl>
                                          <p:spTgt spid="19458">
                                            <p:txEl>
                                              <p:pRg st="2" end="2"/>
                                            </p:txEl>
                                          </p:spTgt>
                                        </p:tgtEl>
                                      </p:cBhvr>
                                    </p:animEffect>
                                    <p:anim calcmode="lin" valueType="num">
                                      <p:cBhvr>
                                        <p:cTn id="32"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9458">
                                            <p:txEl>
                                              <p:pRg st="2" end="2"/>
                                            </p:txEl>
                                          </p:spTgt>
                                        </p:tgtEl>
                                        <p:attrNameLst>
                                          <p:attrName>ppt_y</p:attrName>
                                        </p:attrNameLst>
                                      </p:cBhvr>
                                      <p:tavLst>
                                        <p:tav tm="0">
                                          <p:val>
                                            <p:strVal val="#ppt_y-.1"/>
                                          </p:val>
                                        </p:tav>
                                        <p:tav tm="100000">
                                          <p:val>
                                            <p:strVal val="#ppt_y"/>
                                          </p:val>
                                        </p:tav>
                                      </p:tavLst>
                                    </p:anim>
                                  </p:childTnLst>
                                </p:cTn>
                              </p:par>
                              <p:par>
                                <p:cTn id="34" presetID="47" presetClass="entr" presetSubtype="0" fill="hold" nodeType="withEffect">
                                  <p:stCondLst>
                                    <p:cond delay="0"/>
                                  </p:stCondLst>
                                  <p:childTnLst>
                                    <p:set>
                                      <p:cBhvr>
                                        <p:cTn id="35" dur="1" fill="hold">
                                          <p:stCondLst>
                                            <p:cond delay="0"/>
                                          </p:stCondLst>
                                        </p:cTn>
                                        <p:tgtEl>
                                          <p:spTgt spid="19458">
                                            <p:txEl>
                                              <p:pRg st="3" end="3"/>
                                            </p:txEl>
                                          </p:spTgt>
                                        </p:tgtEl>
                                        <p:attrNameLst>
                                          <p:attrName>style.visibility</p:attrName>
                                        </p:attrNameLst>
                                      </p:cBhvr>
                                      <p:to>
                                        <p:strVal val="visible"/>
                                      </p:to>
                                    </p:set>
                                    <p:animEffect transition="in" filter="fade">
                                      <p:cBhvr>
                                        <p:cTn id="36" dur="1000"/>
                                        <p:tgtEl>
                                          <p:spTgt spid="19458">
                                            <p:txEl>
                                              <p:pRg st="3" end="3"/>
                                            </p:txEl>
                                          </p:spTgt>
                                        </p:tgtEl>
                                      </p:cBhvr>
                                    </p:animEffect>
                                    <p:anim calcmode="lin" valueType="num">
                                      <p:cBhvr>
                                        <p:cTn id="37" dur="1000" fill="hold"/>
                                        <p:tgtEl>
                                          <p:spTgt spid="19458">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1945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nodeType="clickEffect">
                                  <p:stCondLst>
                                    <p:cond delay="0"/>
                                  </p:stCondLst>
                                  <p:childTnLst>
                                    <p:set>
                                      <p:cBhvr>
                                        <p:cTn id="42" dur="1" fill="hold">
                                          <p:stCondLst>
                                            <p:cond delay="0"/>
                                          </p:stCondLst>
                                        </p:cTn>
                                        <p:tgtEl>
                                          <p:spTgt spid="19458">
                                            <p:txEl>
                                              <p:pRg st="5" end="5"/>
                                            </p:txEl>
                                          </p:spTgt>
                                        </p:tgtEl>
                                        <p:attrNameLst>
                                          <p:attrName>style.visibility</p:attrName>
                                        </p:attrNameLst>
                                      </p:cBhvr>
                                      <p:to>
                                        <p:strVal val="visible"/>
                                      </p:to>
                                    </p:set>
                                    <p:animEffect transition="in" filter="fade">
                                      <p:cBhvr>
                                        <p:cTn id="43" dur="1000"/>
                                        <p:tgtEl>
                                          <p:spTgt spid="19458">
                                            <p:txEl>
                                              <p:pRg st="5" end="5"/>
                                            </p:txEl>
                                          </p:spTgt>
                                        </p:tgtEl>
                                      </p:cBhvr>
                                    </p:animEffect>
                                    <p:anim calcmode="lin" valueType="num">
                                      <p:cBhvr>
                                        <p:cTn id="44" dur="1000" fill="hold"/>
                                        <p:tgtEl>
                                          <p:spTgt spid="19458">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1945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idx="4294967295"/>
          </p:nvPr>
        </p:nvSpPr>
        <p:spPr>
          <a:xfrm>
            <a:off x="1331913" y="404813"/>
            <a:ext cx="7313612" cy="1143000"/>
          </a:xfrm>
        </p:spPr>
        <p:txBody>
          <a:bodyPr lIns="45720" rIns="45720" anchor="ctr"/>
          <a:lstStyle/>
          <a:p>
            <a:pPr algn="ctr" eaLnBrk="1" hangingPunct="1"/>
            <a:r>
              <a:rPr lang="el-GR" smtClean="0">
                <a:cs typeface="Tahoma" pitchFamily="34" charset="0"/>
              </a:rPr>
              <a:t>ΡΑΝΤΑΡ</a:t>
            </a:r>
          </a:p>
        </p:txBody>
      </p:sp>
      <p:sp>
        <p:nvSpPr>
          <p:cNvPr id="20482" name="2 - Θέση περιεχομένου"/>
          <p:cNvSpPr>
            <a:spLocks noGrp="1"/>
          </p:cNvSpPr>
          <p:nvPr>
            <p:ph idx="4294967295"/>
          </p:nvPr>
        </p:nvSpPr>
        <p:spPr>
          <a:xfrm>
            <a:off x="1187450" y="1844675"/>
            <a:ext cx="7313613" cy="4114800"/>
          </a:xfrm>
        </p:spPr>
        <p:txBody>
          <a:bodyPr/>
          <a:lstStyle/>
          <a:p>
            <a:pPr marL="419100" indent="-382588" eaLnBrk="1" hangingPunct="1">
              <a:buFont typeface="Wingdings" pitchFamily="2" charset="2"/>
              <a:buChar char="Ø"/>
            </a:pPr>
            <a:r>
              <a:rPr lang="el-GR" sz="2300" smtClean="0"/>
              <a:t>ΡΑΝΤΑΡ είναι ένα εργαλείο που χρησιμοποιείτε γύρω μας,  είναι «αόρατο». Το χρησιμοποιούμε συνήθως για να εντοπιστεί η παρουσία ενός αντικειμένου, η ταχύτητα του αντικειμένου.</a:t>
            </a:r>
          </a:p>
          <a:p>
            <a:pPr marL="419100" indent="-382588" eaLnBrk="1" hangingPunct="1">
              <a:buFont typeface="Wingdings" pitchFamily="2" charset="2"/>
              <a:buNone/>
            </a:pPr>
            <a:endParaRPr lang="el-GR" sz="2300" smtClean="0"/>
          </a:p>
          <a:p>
            <a:pPr marL="419100" indent="-382588" eaLnBrk="1" hangingPunct="1">
              <a:buFont typeface="Wingdings" pitchFamily="2" charset="2"/>
              <a:buNone/>
            </a:pPr>
            <a:endParaRPr lang="el-GR" sz="2300" smtClean="0"/>
          </a:p>
        </p:txBody>
      </p:sp>
      <p:pic>
        <p:nvPicPr>
          <p:cNvPr id="20483" name="3 - Εικόνα" descr="Diagram of Passive Sonar"/>
          <p:cNvPicPr>
            <a:picLocks noChangeAspect="1" noChangeArrowheads="1"/>
          </p:cNvPicPr>
          <p:nvPr/>
        </p:nvPicPr>
        <p:blipFill>
          <a:blip r:embed="rId2" cstate="print"/>
          <a:srcRect/>
          <a:stretch>
            <a:fillRect/>
          </a:stretch>
        </p:blipFill>
        <p:spPr bwMode="auto">
          <a:xfrm>
            <a:off x="611188" y="3860800"/>
            <a:ext cx="3771900" cy="2066925"/>
          </a:xfrm>
          <a:prstGeom prst="rect">
            <a:avLst/>
          </a:prstGeom>
          <a:noFill/>
          <a:ln w="9525">
            <a:noFill/>
            <a:miter lim="800000"/>
            <a:headEnd/>
            <a:tailEnd/>
          </a:ln>
        </p:spPr>
      </p:pic>
      <p:pic>
        <p:nvPicPr>
          <p:cNvPr id="20484" name="4 - Εικόνα" descr="Diagram of Active Sonar"/>
          <p:cNvPicPr>
            <a:picLocks noChangeAspect="1" noChangeArrowheads="1"/>
          </p:cNvPicPr>
          <p:nvPr/>
        </p:nvPicPr>
        <p:blipFill>
          <a:blip r:embed="rId3" cstate="print"/>
          <a:srcRect/>
          <a:stretch>
            <a:fillRect/>
          </a:stretch>
        </p:blipFill>
        <p:spPr bwMode="auto">
          <a:xfrm>
            <a:off x="4643438" y="3860800"/>
            <a:ext cx="3889375" cy="2055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20481"/>
                                        </p:tgtEl>
                                        <p:attrNameLst>
                                          <p:attrName>style.visibility</p:attrName>
                                        </p:attrNameLst>
                                      </p:cBhvr>
                                      <p:to>
                                        <p:strVal val="visible"/>
                                      </p:to>
                                    </p:set>
                                    <p:anim calcmode="lin" valueType="num">
                                      <p:cBhvr>
                                        <p:cTn id="7" dur="1000" fill="hold"/>
                                        <p:tgtEl>
                                          <p:spTgt spid="20481"/>
                                        </p:tgtEl>
                                        <p:attrNameLst>
                                          <p:attrName>ppt_w</p:attrName>
                                        </p:attrNameLst>
                                      </p:cBhvr>
                                      <p:tavLst>
                                        <p:tav tm="0">
                                          <p:val>
                                            <p:fltVal val="0"/>
                                          </p:val>
                                        </p:tav>
                                        <p:tav tm="100000">
                                          <p:val>
                                            <p:strVal val="#ppt_w"/>
                                          </p:val>
                                        </p:tav>
                                      </p:tavLst>
                                    </p:anim>
                                    <p:anim calcmode="lin" valueType="num">
                                      <p:cBhvr>
                                        <p:cTn id="8" dur="1000" fill="hold"/>
                                        <p:tgtEl>
                                          <p:spTgt spid="20481"/>
                                        </p:tgtEl>
                                        <p:attrNameLst>
                                          <p:attrName>ppt_h</p:attrName>
                                        </p:attrNameLst>
                                      </p:cBhvr>
                                      <p:tavLst>
                                        <p:tav tm="0">
                                          <p:val>
                                            <p:fltVal val="0"/>
                                          </p:val>
                                        </p:tav>
                                        <p:tav tm="100000">
                                          <p:val>
                                            <p:strVal val="#ppt_h"/>
                                          </p:val>
                                        </p:tav>
                                      </p:tavLst>
                                    </p:anim>
                                    <p:anim calcmode="lin" valueType="num">
                                      <p:cBhvr>
                                        <p:cTn id="9" dur="1000" fill="hold"/>
                                        <p:tgtEl>
                                          <p:spTgt spid="20481"/>
                                        </p:tgtEl>
                                        <p:attrNameLst>
                                          <p:attrName>style.rotation</p:attrName>
                                        </p:attrNameLst>
                                      </p:cBhvr>
                                      <p:tavLst>
                                        <p:tav tm="0">
                                          <p:val>
                                            <p:fltVal val="90"/>
                                          </p:val>
                                        </p:tav>
                                        <p:tav tm="100000">
                                          <p:val>
                                            <p:fltVal val="0"/>
                                          </p:val>
                                        </p:tav>
                                      </p:tavLst>
                                    </p:anim>
                                    <p:animEffect transition="in" filter="fade">
                                      <p:cBhvr>
                                        <p:cTn id="10" dur="1000"/>
                                        <p:tgtEl>
                                          <p:spTgt spid="20481"/>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20482">
                                            <p:txEl>
                                              <p:pRg st="0" end="0"/>
                                            </p:txEl>
                                          </p:spTgt>
                                        </p:tgtEl>
                                        <p:attrNameLst>
                                          <p:attrName>style.visibility</p:attrName>
                                        </p:attrNameLst>
                                      </p:cBhvr>
                                      <p:to>
                                        <p:strVal val="visible"/>
                                      </p:to>
                                    </p:set>
                                    <p:anim calcmode="lin" valueType="num">
                                      <p:cBhvr>
                                        <p:cTn id="15" dur="1000" fill="hold"/>
                                        <p:tgtEl>
                                          <p:spTgt spid="20482">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20482">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20482">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20482">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0483"/>
                                        </p:tgtEl>
                                        <p:attrNameLst>
                                          <p:attrName>style.visibility</p:attrName>
                                        </p:attrNameLst>
                                      </p:cBhvr>
                                      <p:to>
                                        <p:strVal val="visible"/>
                                      </p:to>
                                    </p:set>
                                    <p:animEffect transition="in" filter="fade">
                                      <p:cBhvr>
                                        <p:cTn id="23" dur="1000"/>
                                        <p:tgtEl>
                                          <p:spTgt spid="20483"/>
                                        </p:tgtEl>
                                      </p:cBhvr>
                                    </p:animEffect>
                                    <p:anim calcmode="lin" valueType="num">
                                      <p:cBhvr>
                                        <p:cTn id="24" dur="1000" fill="hold"/>
                                        <p:tgtEl>
                                          <p:spTgt spid="20483"/>
                                        </p:tgtEl>
                                        <p:attrNameLst>
                                          <p:attrName>ppt_x</p:attrName>
                                        </p:attrNameLst>
                                      </p:cBhvr>
                                      <p:tavLst>
                                        <p:tav tm="0">
                                          <p:val>
                                            <p:strVal val="#ppt_x"/>
                                          </p:val>
                                        </p:tav>
                                        <p:tav tm="100000">
                                          <p:val>
                                            <p:strVal val="#ppt_x"/>
                                          </p:val>
                                        </p:tav>
                                      </p:tavLst>
                                    </p:anim>
                                    <p:anim calcmode="lin" valueType="num">
                                      <p:cBhvr>
                                        <p:cTn id="25" dur="1000" fill="hold"/>
                                        <p:tgtEl>
                                          <p:spTgt spid="2048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20484"/>
                                        </p:tgtEl>
                                        <p:attrNameLst>
                                          <p:attrName>style.visibility</p:attrName>
                                        </p:attrNameLst>
                                      </p:cBhvr>
                                      <p:to>
                                        <p:strVal val="visible"/>
                                      </p:to>
                                    </p:set>
                                    <p:animEffect transition="in" filter="fade">
                                      <p:cBhvr>
                                        <p:cTn id="30" dur="1000"/>
                                        <p:tgtEl>
                                          <p:spTgt spid="20484"/>
                                        </p:tgtEl>
                                      </p:cBhvr>
                                    </p:animEffect>
                                    <p:anim calcmode="lin" valueType="num">
                                      <p:cBhvr>
                                        <p:cTn id="31" dur="1000" fill="hold"/>
                                        <p:tgtEl>
                                          <p:spTgt spid="20484"/>
                                        </p:tgtEl>
                                        <p:attrNameLst>
                                          <p:attrName>ppt_x</p:attrName>
                                        </p:attrNameLst>
                                      </p:cBhvr>
                                      <p:tavLst>
                                        <p:tav tm="0">
                                          <p:val>
                                            <p:strVal val="#ppt_x"/>
                                          </p:val>
                                        </p:tav>
                                        <p:tav tm="100000">
                                          <p:val>
                                            <p:strVal val="#ppt_x"/>
                                          </p:val>
                                        </p:tav>
                                      </p:tavLst>
                                    </p:anim>
                                    <p:anim calcmode="lin" valueType="num">
                                      <p:cBhvr>
                                        <p:cTn id="32" dur="1000" fill="hold"/>
                                        <p:tgtEl>
                                          <p:spTgt spid="2048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Τίτλος"/>
          <p:cNvSpPr>
            <a:spLocks noGrp="1"/>
          </p:cNvSpPr>
          <p:nvPr>
            <p:ph type="title" idx="4294967295"/>
          </p:nvPr>
        </p:nvSpPr>
        <p:spPr/>
        <p:txBody>
          <a:bodyPr lIns="45720" rIns="45720" anchor="ctr"/>
          <a:lstStyle/>
          <a:p>
            <a:pPr algn="ctr"/>
            <a:r>
              <a:rPr lang="el-GR" sz="3800" smtClean="0">
                <a:latin typeface="Tahoma" pitchFamily="34" charset="0"/>
                <a:cs typeface="Tahoma" pitchFamily="34" charset="0"/>
              </a:rPr>
              <a:t>ΣΟΝΑΡ</a:t>
            </a:r>
            <a:endParaRPr lang="el-GR" smtClean="0"/>
          </a:p>
        </p:txBody>
      </p:sp>
      <p:sp>
        <p:nvSpPr>
          <p:cNvPr id="21506" name="2 - Θέση περιεχομένου"/>
          <p:cNvSpPr>
            <a:spLocks noGrp="1"/>
          </p:cNvSpPr>
          <p:nvPr>
            <p:ph idx="4294967295"/>
          </p:nvPr>
        </p:nvSpPr>
        <p:spPr>
          <a:xfrm>
            <a:off x="1187450" y="1844675"/>
            <a:ext cx="7313613" cy="4114800"/>
          </a:xfrm>
        </p:spPr>
        <p:txBody>
          <a:bodyPr/>
          <a:lstStyle/>
          <a:p>
            <a:pPr marL="419100" indent="-382588">
              <a:buFont typeface="Wingdings" pitchFamily="2" charset="2"/>
              <a:buChar char="Ø"/>
            </a:pPr>
            <a:r>
              <a:rPr lang="el-GR" sz="2300" smtClean="0"/>
              <a:t>ΣΟΝΑΡ είναι  ο εντοπισμός/ανίχνευση, αναγνώριση/ταξινόμηση και παρακολούθηση υποβρυχίων σκαφών και διαφόρων αντικειμένων</a:t>
            </a:r>
            <a:r>
              <a:rPr lang="en-US" sz="2300" smtClean="0"/>
              <a:t>.</a:t>
            </a:r>
            <a:endParaRPr lang="el-GR" sz="2300" smtClean="0"/>
          </a:p>
        </p:txBody>
      </p:sp>
      <p:pic>
        <p:nvPicPr>
          <p:cNvPr id="21507" name="3 - Εικόνα" descr="400px-Sonar_Principle_EN"/>
          <p:cNvPicPr>
            <a:picLocks noChangeAspect="1" noChangeArrowheads="1"/>
          </p:cNvPicPr>
          <p:nvPr/>
        </p:nvPicPr>
        <p:blipFill>
          <a:blip r:embed="rId2" cstate="print"/>
          <a:srcRect/>
          <a:stretch>
            <a:fillRect/>
          </a:stretch>
        </p:blipFill>
        <p:spPr bwMode="auto">
          <a:xfrm>
            <a:off x="323850" y="3933825"/>
            <a:ext cx="4140200" cy="2225675"/>
          </a:xfrm>
          <a:prstGeom prst="rect">
            <a:avLst/>
          </a:prstGeom>
          <a:noFill/>
          <a:ln w="9525">
            <a:noFill/>
            <a:miter lim="800000"/>
            <a:headEnd/>
            <a:tailEnd/>
          </a:ln>
        </p:spPr>
      </p:pic>
      <p:pic>
        <p:nvPicPr>
          <p:cNvPr id="21508" name="Picture 5" descr="05 SURTASS LFA Sonar System 2"/>
          <p:cNvPicPr>
            <a:picLocks noChangeAspect="1" noChangeArrowheads="1"/>
          </p:cNvPicPr>
          <p:nvPr/>
        </p:nvPicPr>
        <p:blipFill>
          <a:blip r:embed="rId3" cstate="print"/>
          <a:srcRect/>
          <a:stretch>
            <a:fillRect/>
          </a:stretch>
        </p:blipFill>
        <p:spPr bwMode="auto">
          <a:xfrm>
            <a:off x="4716463" y="3119438"/>
            <a:ext cx="4427537" cy="3738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1505"/>
                                        </p:tgtEl>
                                        <p:attrNameLst>
                                          <p:attrName>style.visibility</p:attrName>
                                        </p:attrNameLst>
                                      </p:cBhvr>
                                      <p:to>
                                        <p:strVal val="visible"/>
                                      </p:to>
                                    </p:set>
                                    <p:anim calcmode="lin" valueType="num">
                                      <p:cBhvr>
                                        <p:cTn id="7" dur="1000" fill="hold"/>
                                        <p:tgtEl>
                                          <p:spTgt spid="21505"/>
                                        </p:tgtEl>
                                        <p:attrNameLst>
                                          <p:attrName>ppt_x</p:attrName>
                                        </p:attrNameLst>
                                      </p:cBhvr>
                                      <p:tavLst>
                                        <p:tav tm="0">
                                          <p:val>
                                            <p:strVal val="#ppt_x-.2"/>
                                          </p:val>
                                        </p:tav>
                                        <p:tav tm="100000">
                                          <p:val>
                                            <p:strVal val="#ppt_x"/>
                                          </p:val>
                                        </p:tav>
                                      </p:tavLst>
                                    </p:anim>
                                    <p:anim calcmode="lin" valueType="num">
                                      <p:cBhvr>
                                        <p:cTn id="8" dur="1000" fill="hold"/>
                                        <p:tgtEl>
                                          <p:spTgt spid="215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1506">
                                            <p:txEl>
                                              <p:pRg st="0" end="0"/>
                                            </p:txEl>
                                          </p:spTgt>
                                        </p:tgtEl>
                                        <p:attrNameLst>
                                          <p:attrName>style.visibility</p:attrName>
                                        </p:attrNameLst>
                                      </p:cBhvr>
                                      <p:to>
                                        <p:strVal val="visible"/>
                                      </p:to>
                                    </p:set>
                                    <p:anim calcmode="lin" valueType="num">
                                      <p:cBhvr>
                                        <p:cTn id="14" dur="1000" fill="hold"/>
                                        <p:tgtEl>
                                          <p:spTgt spid="21506">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2150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150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1507"/>
                                        </p:tgtEl>
                                        <p:attrNameLst>
                                          <p:attrName>style.visibility</p:attrName>
                                        </p:attrNameLst>
                                      </p:cBhvr>
                                      <p:to>
                                        <p:strVal val="visible"/>
                                      </p:to>
                                    </p:set>
                                    <p:anim calcmode="lin" valueType="num">
                                      <p:cBhvr>
                                        <p:cTn id="21" dur="1000" fill="hold"/>
                                        <p:tgtEl>
                                          <p:spTgt spid="21507"/>
                                        </p:tgtEl>
                                        <p:attrNameLst>
                                          <p:attrName>ppt_x</p:attrName>
                                        </p:attrNameLst>
                                      </p:cBhvr>
                                      <p:tavLst>
                                        <p:tav tm="0">
                                          <p:val>
                                            <p:strVal val="#ppt_x-.2"/>
                                          </p:val>
                                        </p:tav>
                                        <p:tav tm="100000">
                                          <p:val>
                                            <p:strVal val="#ppt_x"/>
                                          </p:val>
                                        </p:tav>
                                      </p:tavLst>
                                    </p:anim>
                                    <p:anim calcmode="lin" valueType="num">
                                      <p:cBhvr>
                                        <p:cTn id="22" dur="1000" fill="hold"/>
                                        <p:tgtEl>
                                          <p:spTgt spid="21507"/>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1507"/>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1508"/>
                                        </p:tgtEl>
                                        <p:attrNameLst>
                                          <p:attrName>style.visibility</p:attrName>
                                        </p:attrNameLst>
                                      </p:cBhvr>
                                      <p:to>
                                        <p:strVal val="visible"/>
                                      </p:to>
                                    </p:set>
                                    <p:anim calcmode="lin" valueType="num">
                                      <p:cBhvr>
                                        <p:cTn id="28" dur="1000" fill="hold"/>
                                        <p:tgtEl>
                                          <p:spTgt spid="21508"/>
                                        </p:tgtEl>
                                        <p:attrNameLst>
                                          <p:attrName>ppt_x</p:attrName>
                                        </p:attrNameLst>
                                      </p:cBhvr>
                                      <p:tavLst>
                                        <p:tav tm="0">
                                          <p:val>
                                            <p:strVal val="#ppt_x-.2"/>
                                          </p:val>
                                        </p:tav>
                                        <p:tav tm="100000">
                                          <p:val>
                                            <p:strVal val="#ppt_x"/>
                                          </p:val>
                                        </p:tav>
                                      </p:tavLst>
                                    </p:anim>
                                    <p:anim calcmode="lin" valueType="num">
                                      <p:cBhvr>
                                        <p:cTn id="29" dur="1000" fill="hold"/>
                                        <p:tgtEl>
                                          <p:spTgt spid="21508"/>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Lst>
  </p:timing>
</p:sld>
</file>

<file path=ppt/theme/theme1.xml><?xml version="1.0" encoding="utf-8"?>
<a:theme xmlns:a="http://schemas.openxmlformats.org/drawingml/2006/main" name="Έκλειψη">
  <a:themeElements>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Έκλειψη">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Έκλειψη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Έκλειψη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Έκλειψη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Έκλειψη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Έκλειψη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Έκλειψη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Έκλειψη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Έκλειψη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Έκλειψη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Έκλειψη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218</TotalTime>
  <Words>708</Words>
  <Application>Microsoft Office PowerPoint</Application>
  <PresentationFormat>Προβολή στην οθόνη (4:3)</PresentationFormat>
  <Paragraphs>98</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Έκλειψη</vt:lpstr>
      <vt:lpstr>Πολεμικό μέσο μεταφοράς: τα υποβρύχια</vt:lpstr>
      <vt:lpstr>Στόχος της εργασίας</vt:lpstr>
      <vt:lpstr>Υποβρύχια</vt:lpstr>
      <vt:lpstr>Θετικά Στοιχεία Υποβρυχίου</vt:lpstr>
      <vt:lpstr>Αρνητικά Στοιχεία Υποβρυχίου</vt:lpstr>
      <vt:lpstr>Τα μέρη του υποβρυχίου</vt:lpstr>
      <vt:lpstr>Αρχή του Αρχιμήδη </vt:lpstr>
      <vt:lpstr>ΡΑΝΤΑΡ</vt:lpstr>
      <vt:lpstr>ΣΟΝΑΡ</vt:lpstr>
      <vt:lpstr>ΤΑ ΥΠΟΒΡΥΧΙΑ ΤΗΣ ΕΛΛΑΔΑΣ</vt:lpstr>
      <vt:lpstr>Μεθοδολογία</vt:lpstr>
      <vt:lpstr>Αναλυτικότερα…</vt:lpstr>
      <vt:lpstr>Ερωτηματολόγιο</vt:lpstr>
      <vt:lpstr>Σύμφωνα με τα γραφήματα…</vt:lpstr>
      <vt:lpstr>Σύμφωνα με τα γραφήματα…</vt:lpstr>
      <vt:lpstr>Σύμφωνα με τις συνεντεύξεις…</vt:lpstr>
      <vt:lpstr>Πείραμα</vt:lpstr>
      <vt:lpstr>Ερμηνεία του πειράματος</vt:lpstr>
      <vt:lpstr>Συμπεράσματα</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student7</dc:creator>
  <cp:lastModifiedBy>ekokkinou</cp:lastModifiedBy>
  <cp:revision>32</cp:revision>
  <dcterms:created xsi:type="dcterms:W3CDTF">2012-11-15T07:15:02Z</dcterms:created>
  <dcterms:modified xsi:type="dcterms:W3CDTF">2012-12-20T07:23:15Z</dcterms:modified>
</cp:coreProperties>
</file>