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0" r:id="rId3"/>
    <p:sldId id="271" r:id="rId4"/>
    <p:sldId id="272" r:id="rId5"/>
    <p:sldId id="273" r:id="rId6"/>
    <p:sldId id="274" r:id="rId7"/>
    <p:sldId id="267" r:id="rId8"/>
    <p:sldId id="268" r:id="rId9"/>
    <p:sldId id="269" r:id="rId10"/>
    <p:sldId id="263" r:id="rId11"/>
    <p:sldId id="264" r:id="rId12"/>
    <p:sldId id="275" r:id="rId13"/>
    <p:sldId id="265" r:id="rId14"/>
    <p:sldId id="256" r:id="rId15"/>
    <p:sldId id="257" r:id="rId16"/>
    <p:sldId id="258" r:id="rId17"/>
    <p:sldId id="259" r:id="rId18"/>
    <p:sldId id="261" r:id="rId19"/>
    <p:sldId id="266" r:id="rId20"/>
    <p:sldId id="277"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99" autoAdjust="0"/>
    <p:restoredTop sz="94660" autoAdjust="0"/>
  </p:normalViewPr>
  <p:slideViewPr>
    <p:cSldViewPr>
      <p:cViewPr varScale="1">
        <p:scale>
          <a:sx n="71" d="100"/>
          <a:sy n="71" d="100"/>
        </p:scale>
        <p:origin x="-10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project\&#928;&#906;&#932;&#917;&#931;.od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project\&#928;&#906;&#932;&#917;&#931;.od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project\&#928;&#906;&#932;&#917;&#931;.od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project\&#928;&#906;&#932;&#917;&#931;.od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project\&#928;&#906;&#932;&#917;&#931;.od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lang="en-US" sz="4000" b="1" cap="none" spc="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defRPr>
            </a:pPr>
            <a:r>
              <a:rPr lang="el-GR" sz="4000" b="1" u="sng" cap="none" spc="0"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Ποιός</a:t>
            </a:r>
            <a:r>
              <a:rPr lang="el-GR" sz="4000" b="1" u="sng" cap="none" spc="0" baseline="0"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πάτησε πρώτος στο φεγγάρι;</a:t>
            </a:r>
            <a:endParaRPr lang="el-GR" sz="4000" b="1" u="sng" cap="none" spc="0" dirty="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c:rich>
      </c:tx>
      <c:layout>
        <c:manualLayout>
          <c:xMode val="edge"/>
          <c:yMode val="edge"/>
          <c:x val="0.14675444492703149"/>
          <c:y val="2.7700222358527492E-2"/>
        </c:manualLayout>
      </c:layout>
    </c:title>
    <c:plotArea>
      <c:layout/>
      <c:barChart>
        <c:barDir val="col"/>
        <c:grouping val="clustered"/>
        <c:ser>
          <c:idx val="0"/>
          <c:order val="0"/>
          <c:tx>
            <c:v>ΑΓΟΡΙΑ</c:v>
          </c:tx>
          <c:spPr>
            <a:solidFill>
              <a:schemeClr val="accent1">
                <a:lumMod val="75000"/>
              </a:schemeClr>
            </a:solidFill>
            <a:ln>
              <a:noFill/>
            </a:ln>
          </c:spPr>
          <c:cat>
            <c:strRef>
              <c:f>Φύλλο1!$B$11:$B$13</c:f>
              <c:strCache>
                <c:ptCount val="3"/>
                <c:pt idx="0">
                  <c:v>Γιαγκάριν</c:v>
                </c:pt>
                <c:pt idx="1">
                  <c:v>Νιλ Αρμστρονγκ</c:v>
                </c:pt>
                <c:pt idx="2">
                  <c:v>Λανς Αρμστυρονγκ</c:v>
                </c:pt>
              </c:strCache>
            </c:strRef>
          </c:cat>
          <c:val>
            <c:numRef>
              <c:f>Φύλλο1!$C$11:$C$13</c:f>
              <c:numCache>
                <c:formatCode>General</c:formatCode>
                <c:ptCount val="3"/>
                <c:pt idx="0">
                  <c:v>6</c:v>
                </c:pt>
                <c:pt idx="1">
                  <c:v>16</c:v>
                </c:pt>
                <c:pt idx="2">
                  <c:v>4</c:v>
                </c:pt>
              </c:numCache>
            </c:numRef>
          </c:val>
        </c:ser>
        <c:ser>
          <c:idx val="1"/>
          <c:order val="1"/>
          <c:tx>
            <c:v>ΚΟΡΙΤΣΙΑ</c:v>
          </c:tx>
          <c:spPr>
            <a:solidFill>
              <a:schemeClr val="accent2">
                <a:lumMod val="75000"/>
              </a:schemeClr>
            </a:solidFill>
            <a:ln>
              <a:noFill/>
            </a:ln>
          </c:spPr>
          <c:cat>
            <c:strRef>
              <c:f>Φύλλο1!$B$11:$B$13</c:f>
              <c:strCache>
                <c:ptCount val="3"/>
                <c:pt idx="0">
                  <c:v>Γιαγκάριν</c:v>
                </c:pt>
                <c:pt idx="1">
                  <c:v>Νιλ Αρμστρονγκ</c:v>
                </c:pt>
                <c:pt idx="2">
                  <c:v>Λανς Αρμστυρονγκ</c:v>
                </c:pt>
              </c:strCache>
            </c:strRef>
          </c:cat>
          <c:val>
            <c:numRef>
              <c:f>Φύλλο1!$D$11:$D$13</c:f>
              <c:numCache>
                <c:formatCode>General</c:formatCode>
                <c:ptCount val="3"/>
                <c:pt idx="0">
                  <c:v>3</c:v>
                </c:pt>
                <c:pt idx="1">
                  <c:v>15</c:v>
                </c:pt>
                <c:pt idx="2">
                  <c:v>4</c:v>
                </c:pt>
              </c:numCache>
            </c:numRef>
          </c:val>
        </c:ser>
        <c:axId val="53943680"/>
        <c:axId val="53942144"/>
      </c:barChart>
      <c:valAx>
        <c:axId val="53942144"/>
        <c:scaling>
          <c:orientation val="minMax"/>
        </c:scaling>
        <c:axPos val="l"/>
        <c:majorGridlines>
          <c:spPr>
            <a:ln>
              <a:solidFill>
                <a:srgbClr val="B3B3B3"/>
              </a:solidFill>
            </a:ln>
          </c:spPr>
        </c:majorGridlines>
        <c:numFmt formatCode="General" sourceLinked="1"/>
        <c:tickLblPos val="nextTo"/>
        <c:spPr>
          <a:ln>
            <a:solidFill>
              <a:srgbClr val="B3B3B3"/>
            </a:solidFill>
          </a:ln>
        </c:spPr>
        <c:txPr>
          <a:bodyPr/>
          <a:lstStyle/>
          <a:p>
            <a:pPr>
              <a:defRPr lang="en-US" sz="1000" b="0"/>
            </a:pPr>
            <a:endParaRPr lang="el-GR"/>
          </a:p>
        </c:txPr>
        <c:crossAx val="53943680"/>
        <c:crosses val="autoZero"/>
        <c:crossBetween val="between"/>
      </c:valAx>
      <c:catAx>
        <c:axId val="53943680"/>
        <c:scaling>
          <c:orientation val="minMax"/>
        </c:scaling>
        <c:axPos val="b"/>
        <c:numFmt formatCode="General" sourceLinked="1"/>
        <c:majorTickMark val="none"/>
        <c:tickLblPos val="nextTo"/>
        <c:spPr>
          <a:ln>
            <a:solidFill>
              <a:srgbClr val="B3B3B3"/>
            </a:solidFill>
          </a:ln>
        </c:spPr>
        <c:txPr>
          <a:bodyPr/>
          <a:lstStyle/>
          <a:p>
            <a:pPr>
              <a:defRPr lang="en-US" sz="1000" b="0"/>
            </a:pPr>
            <a:endParaRPr lang="el-GR"/>
          </a:p>
        </c:txPr>
        <c:crossAx val="53942144"/>
        <c:crosses val="autoZero"/>
        <c:auto val="1"/>
        <c:lblAlgn val="ctr"/>
        <c:lblOffset val="100"/>
      </c:catAx>
      <c:spPr>
        <a:noFill/>
        <a:ln>
          <a:solidFill>
            <a:srgbClr val="B3B3B3"/>
          </a:solidFill>
          <a:prstDash val="solid"/>
        </a:ln>
      </c:spPr>
    </c:plotArea>
    <c:legend>
      <c:legendPos val="r"/>
      <c:layout/>
      <c:txPr>
        <a:bodyPr/>
        <a:lstStyle/>
        <a:p>
          <a:pPr>
            <a:defRPr lang="en-US"/>
          </a:pPr>
          <a:endParaRPr lang="el-GR"/>
        </a:p>
      </c:txPr>
    </c:legend>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style val="35"/>
  <c:chart>
    <c:title>
      <c:tx>
        <c:rich>
          <a:bodyPr/>
          <a:lstStyle/>
          <a:p>
            <a:pPr algn="ctr">
              <a:defRPr>
                <a:effectLst>
                  <a:outerShdw blurRad="38100" dist="38100" dir="2700000" algn="tl">
                    <a:srgbClr val="000000">
                      <a:alpha val="43137"/>
                    </a:srgbClr>
                  </a:outerShdw>
                </a:effectLst>
              </a:defRPr>
            </a:pPr>
            <a:r>
              <a:rPr lang="el-GR" sz="4000" b="1" u="sng"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Από ποιό υλικό είναι φτιαγμένες οι </a:t>
            </a:r>
            <a:r>
              <a:rPr lang="el-GR" sz="4000" b="1" u="sng"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στολές</a:t>
            </a:r>
            <a:r>
              <a:rPr lang="en-US" sz="4000" b="1" u="sng"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a:t>
            </a:r>
            <a:endParaRPr lang="el-GR" sz="4000" b="1" u="sng"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c:rich>
      </c:tx>
      <c:layout>
        <c:manualLayout>
          <c:xMode val="edge"/>
          <c:yMode val="edge"/>
          <c:x val="0.21547053086289941"/>
          <c:y val="2.1035992479761984E-3"/>
        </c:manualLayout>
      </c:layout>
    </c:title>
    <c:plotArea>
      <c:layout>
        <c:manualLayout>
          <c:layoutTarget val="inner"/>
          <c:xMode val="edge"/>
          <c:yMode val="edge"/>
          <c:x val="0.15219018116635669"/>
          <c:y val="0.27535442244700631"/>
          <c:w val="0.71695105615428356"/>
          <c:h val="0.6045138657081881"/>
        </c:manualLayout>
      </c:layout>
      <c:barChart>
        <c:barDir val="col"/>
        <c:grouping val="clustered"/>
        <c:ser>
          <c:idx val="0"/>
          <c:order val="0"/>
          <c:tx>
            <c:v>ΑΓΟΡΙΑ</c:v>
          </c:tx>
          <c:cat>
            <c:strRef>
              <c:f>Φύλλο1!$B$8:$B$10</c:f>
              <c:strCache>
                <c:ptCount val="3"/>
                <c:pt idx="0">
                  <c:v>Αλουμίνιο</c:v>
                </c:pt>
                <c:pt idx="1">
                  <c:v>Ανθρακόνημα</c:v>
                </c:pt>
                <c:pt idx="2">
                  <c:v>Μονωτικό υλικό</c:v>
                </c:pt>
              </c:strCache>
            </c:strRef>
          </c:cat>
          <c:val>
            <c:numRef>
              <c:f>Φύλλο1!$C$8:$C$10</c:f>
              <c:numCache>
                <c:formatCode>General</c:formatCode>
                <c:ptCount val="3"/>
                <c:pt idx="0">
                  <c:v>3</c:v>
                </c:pt>
                <c:pt idx="1">
                  <c:v>17</c:v>
                </c:pt>
                <c:pt idx="2">
                  <c:v>6</c:v>
                </c:pt>
              </c:numCache>
            </c:numRef>
          </c:val>
        </c:ser>
        <c:ser>
          <c:idx val="1"/>
          <c:order val="1"/>
          <c:tx>
            <c:v>ΚΟΡΙΤΣΙΑ</c:v>
          </c:tx>
          <c:cat>
            <c:strRef>
              <c:f>Φύλλο1!$B$8:$B$10</c:f>
              <c:strCache>
                <c:ptCount val="3"/>
                <c:pt idx="0">
                  <c:v>Αλουμίνιο</c:v>
                </c:pt>
                <c:pt idx="1">
                  <c:v>Ανθρακόνημα</c:v>
                </c:pt>
                <c:pt idx="2">
                  <c:v>Μονωτικό υλικό</c:v>
                </c:pt>
              </c:strCache>
            </c:strRef>
          </c:cat>
          <c:val>
            <c:numRef>
              <c:f>Φύλλο1!$D$8:$D$10</c:f>
              <c:numCache>
                <c:formatCode>General</c:formatCode>
                <c:ptCount val="3"/>
                <c:pt idx="0">
                  <c:v>6</c:v>
                </c:pt>
                <c:pt idx="1">
                  <c:v>6</c:v>
                </c:pt>
                <c:pt idx="2">
                  <c:v>10</c:v>
                </c:pt>
              </c:numCache>
            </c:numRef>
          </c:val>
        </c:ser>
        <c:axId val="53877760"/>
        <c:axId val="53876224"/>
      </c:barChart>
      <c:valAx>
        <c:axId val="53876224"/>
        <c:scaling>
          <c:orientation val="minMax"/>
        </c:scaling>
        <c:axPos val="l"/>
        <c:majorGridlines/>
        <c:numFmt formatCode="General" sourceLinked="0"/>
        <c:majorTickMark val="none"/>
        <c:tickLblPos val="nextTo"/>
        <c:crossAx val="53877760"/>
        <c:crosses val="autoZero"/>
        <c:crossBetween val="between"/>
      </c:valAx>
      <c:catAx>
        <c:axId val="53877760"/>
        <c:scaling>
          <c:orientation val="minMax"/>
        </c:scaling>
        <c:axPos val="b"/>
        <c:numFmt formatCode="General" sourceLinked="0"/>
        <c:majorTickMark val="none"/>
        <c:tickLblPos val="nextTo"/>
        <c:crossAx val="53876224"/>
        <c:crosses val="autoZero"/>
        <c:auto val="1"/>
        <c:lblAlgn val="ctr"/>
        <c:lblOffset val="100"/>
      </c:catAx>
    </c:plotArea>
    <c:legend>
      <c:legendPos val="r"/>
      <c:layout/>
    </c:legend>
    <c:plotVisOnly val="1"/>
  </c:chart>
  <c:txPr>
    <a:bodyPr/>
    <a:lstStyle/>
    <a:p>
      <a:pPr>
        <a:defRPr sz="1800"/>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style val="11"/>
  <c:chart>
    <c:title>
      <c:tx>
        <c:rich>
          <a:bodyPr/>
          <a:lstStyle/>
          <a:p>
            <a:pPr>
              <a:defRPr>
                <a:effectLst>
                  <a:outerShdw blurRad="38100" dist="38100" dir="2700000" algn="tl">
                    <a:srgbClr val="000000">
                      <a:alpha val="43137"/>
                    </a:srgbClr>
                  </a:outerShdw>
                </a:effectLst>
              </a:defRPr>
            </a:pPr>
            <a:r>
              <a:rPr lang="el-GR" sz="3600" u="sng"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Με τι καύσιμα </a:t>
            </a:r>
            <a:r>
              <a:rPr lang="el-GR" sz="3600" u="sng"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κινούνται τα διαστημόπλοια</a:t>
            </a:r>
            <a:r>
              <a:rPr lang="en-US" sz="3600" u="sng"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a:t>
            </a:r>
            <a:endParaRPr lang="el-GR" sz="3600" u="sng"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c:rich>
      </c:tx>
      <c:layout>
        <c:manualLayout>
          <c:xMode val="edge"/>
          <c:yMode val="edge"/>
          <c:x val="0.12805390539512621"/>
          <c:y val="2.5730814058860043E-2"/>
        </c:manualLayout>
      </c:layout>
    </c:title>
    <c:plotArea>
      <c:layout>
        <c:manualLayout>
          <c:layoutTarget val="inner"/>
          <c:xMode val="edge"/>
          <c:yMode val="edge"/>
          <c:x val="0.11341366919074634"/>
          <c:y val="0.26218354966618079"/>
          <c:w val="0.85415131585609461"/>
          <c:h val="0.46176459970441841"/>
        </c:manualLayout>
      </c:layout>
      <c:barChart>
        <c:barDir val="col"/>
        <c:grouping val="clustered"/>
        <c:ser>
          <c:idx val="0"/>
          <c:order val="0"/>
          <c:tx>
            <c:strRef>
              <c:f>Φύλλο1!$C$1</c:f>
              <c:strCache>
                <c:ptCount val="1"/>
                <c:pt idx="0">
                  <c:v>ΑΓΟΡΙΑ</c:v>
                </c:pt>
              </c:strCache>
            </c:strRef>
          </c:tx>
          <c:cat>
            <c:strRef>
              <c:f>Φύλλο1!$B$2:$B$4</c:f>
              <c:strCache>
                <c:ptCount val="3"/>
                <c:pt idx="0">
                  <c:v>Πυρηνική ενέργεια</c:v>
                </c:pt>
                <c:pt idx="1">
                  <c:v>Πετρέλαιο</c:v>
                </c:pt>
                <c:pt idx="2">
                  <c:v>Αεροζίνη 50</c:v>
                </c:pt>
              </c:strCache>
            </c:strRef>
          </c:cat>
          <c:val>
            <c:numRef>
              <c:f>Φύλλο1!$C$2:$C$4</c:f>
              <c:numCache>
                <c:formatCode>General</c:formatCode>
                <c:ptCount val="3"/>
                <c:pt idx="0">
                  <c:v>4</c:v>
                </c:pt>
                <c:pt idx="1">
                  <c:v>1</c:v>
                </c:pt>
                <c:pt idx="2">
                  <c:v>21</c:v>
                </c:pt>
              </c:numCache>
            </c:numRef>
          </c:val>
        </c:ser>
        <c:ser>
          <c:idx val="1"/>
          <c:order val="1"/>
          <c:tx>
            <c:strRef>
              <c:f>Φύλλο1!$D$1</c:f>
              <c:strCache>
                <c:ptCount val="1"/>
                <c:pt idx="0">
                  <c:v>ΚΟΡΙΤΣΙΑ</c:v>
                </c:pt>
              </c:strCache>
            </c:strRef>
          </c:tx>
          <c:cat>
            <c:strRef>
              <c:f>Φύλλο1!$B$2:$B$4</c:f>
              <c:strCache>
                <c:ptCount val="3"/>
                <c:pt idx="0">
                  <c:v>Πυρηνική ενέργεια</c:v>
                </c:pt>
                <c:pt idx="1">
                  <c:v>Πετρέλαιο</c:v>
                </c:pt>
                <c:pt idx="2">
                  <c:v>Αεροζίνη 50</c:v>
                </c:pt>
              </c:strCache>
            </c:strRef>
          </c:cat>
          <c:val>
            <c:numRef>
              <c:f>Φύλλο1!$D$2:$D$4</c:f>
              <c:numCache>
                <c:formatCode>General</c:formatCode>
                <c:ptCount val="3"/>
                <c:pt idx="0">
                  <c:v>3</c:v>
                </c:pt>
                <c:pt idx="1">
                  <c:v>2</c:v>
                </c:pt>
                <c:pt idx="2">
                  <c:v>17</c:v>
                </c:pt>
              </c:numCache>
            </c:numRef>
          </c:val>
        </c:ser>
        <c:gapWidth val="75"/>
        <c:axId val="53927296"/>
        <c:axId val="53925760"/>
      </c:barChart>
      <c:valAx>
        <c:axId val="53925760"/>
        <c:scaling>
          <c:orientation val="minMax"/>
        </c:scaling>
        <c:axPos val="l"/>
        <c:majorGridlines/>
        <c:numFmt formatCode="General" sourceLinked="0"/>
        <c:majorTickMark val="none"/>
        <c:tickLblPos val="nextTo"/>
        <c:crossAx val="53927296"/>
        <c:crosses val="autoZero"/>
        <c:crossBetween val="between"/>
      </c:valAx>
      <c:catAx>
        <c:axId val="53927296"/>
        <c:scaling>
          <c:orientation val="minMax"/>
        </c:scaling>
        <c:axPos val="b"/>
        <c:numFmt formatCode="General" sourceLinked="0"/>
        <c:majorTickMark val="none"/>
        <c:tickLblPos val="nextTo"/>
        <c:crossAx val="53925760"/>
        <c:crosses val="autoZero"/>
        <c:auto val="1"/>
        <c:lblAlgn val="ctr"/>
        <c:lblOffset val="100"/>
      </c:catAx>
    </c:plotArea>
    <c:legend>
      <c:legendPos val="b"/>
      <c:layout>
        <c:manualLayout>
          <c:xMode val="edge"/>
          <c:yMode val="edge"/>
          <c:x val="0.39815690995455416"/>
          <c:y val="0.84262161452659567"/>
          <c:w val="0.21158720382242943"/>
          <c:h val="4.6590110974916533E-2"/>
        </c:manualLayout>
      </c:layout>
    </c:legend>
    <c:plotVisOnly val="1"/>
  </c:chart>
  <c:txPr>
    <a:bodyPr/>
    <a:lstStyle/>
    <a:p>
      <a:pPr>
        <a:defRPr sz="1800"/>
      </a:pPr>
      <a:endParaRPr lang="el-GR"/>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lang="en-US" sz="1200" b="1" baseline="0">
                <a:solidFill>
                  <a:srgbClr val="000000"/>
                </a:solidFill>
                <a:effectLst>
                  <a:outerShdw blurRad="38100" dist="38100" dir="2700000" algn="tl">
                    <a:srgbClr val="000000">
                      <a:alpha val="43137"/>
                    </a:srgbClr>
                  </a:outerShdw>
                </a:effectLst>
                <a:latin typeface="Calibri"/>
              </a:defRPr>
            </a:pPr>
            <a:r>
              <a:rPr lang="el-GR" sz="3200" b="1" u="sng" cap="none" spc="0" dirty="0">
                <a:ln w="900" cmpd="sng">
                  <a:solidFill>
                    <a:schemeClr val="accent1">
                      <a:satMod val="190000"/>
                      <a:alpha val="55000"/>
                    </a:schemeClr>
                  </a:solidFill>
                  <a:prstDash val="solid"/>
                </a:ln>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Γνωρίζεται ποιά είναι τα βασικά μέρη ενός διαστημοπλοίου;</a:t>
            </a:r>
          </a:p>
        </c:rich>
      </c:tx>
      <c:layout>
        <c:manualLayout>
          <c:xMode val="edge"/>
          <c:yMode val="edge"/>
          <c:x val="0.1344909679129562"/>
          <c:y val="0"/>
        </c:manualLayout>
      </c:layout>
    </c:title>
    <c:plotArea>
      <c:layout>
        <c:manualLayout>
          <c:layoutTarget val="inner"/>
          <c:xMode val="edge"/>
          <c:yMode val="edge"/>
          <c:x val="0.12500356484804037"/>
          <c:y val="0.23882334173323941"/>
          <c:w val="0.74827683527670064"/>
          <c:h val="0.59484282597529858"/>
        </c:manualLayout>
      </c:layout>
      <c:barChart>
        <c:barDir val="col"/>
        <c:grouping val="clustered"/>
        <c:ser>
          <c:idx val="0"/>
          <c:order val="0"/>
          <c:tx>
            <c:v>ΑΓΟΡΙΑ</c:v>
          </c:tx>
          <c:spPr>
            <a:solidFill>
              <a:schemeClr val="accent1">
                <a:lumMod val="75000"/>
              </a:schemeClr>
            </a:solidFill>
            <a:ln>
              <a:noFill/>
            </a:ln>
          </c:spPr>
          <c:cat>
            <c:strRef>
              <c:f>Φύλλο1!$B$14:$B$16</c:f>
              <c:strCache>
                <c:ptCount val="3"/>
                <c:pt idx="0">
                  <c:v>Πιλοτήριο,οροφή,τουρμπίνα</c:v>
                </c:pt>
                <c:pt idx="1">
                  <c:v>Χώρος επιβίβασης,αντιδραστήρα πυρινικής σχάσης,τους πυραύλους ραδιενεργειών</c:v>
                </c:pt>
                <c:pt idx="2">
                  <c:v>Το όχημα εκτόξευσης,το όχημα διακυβέρνησης,το θαλαμίσκο διάσωσης</c:v>
                </c:pt>
              </c:strCache>
            </c:strRef>
          </c:cat>
          <c:val>
            <c:numRef>
              <c:f>Φύλλο1!$C$14:$C$16</c:f>
              <c:numCache>
                <c:formatCode>General</c:formatCode>
                <c:ptCount val="3"/>
                <c:pt idx="0">
                  <c:v>5</c:v>
                </c:pt>
                <c:pt idx="1">
                  <c:v>3</c:v>
                </c:pt>
                <c:pt idx="2">
                  <c:v>18</c:v>
                </c:pt>
              </c:numCache>
            </c:numRef>
          </c:val>
        </c:ser>
        <c:ser>
          <c:idx val="1"/>
          <c:order val="1"/>
          <c:tx>
            <c:v>ΚΟΡΙΤΣΙΑ</c:v>
          </c:tx>
          <c:spPr>
            <a:solidFill>
              <a:schemeClr val="accent2">
                <a:lumMod val="75000"/>
              </a:schemeClr>
            </a:solidFill>
            <a:ln>
              <a:noFill/>
            </a:ln>
          </c:spPr>
          <c:cat>
            <c:strRef>
              <c:f>Φύλλο1!$B$14:$B$16</c:f>
              <c:strCache>
                <c:ptCount val="3"/>
                <c:pt idx="0">
                  <c:v>Πιλοτήριο,οροφή,τουρμπίνα</c:v>
                </c:pt>
                <c:pt idx="1">
                  <c:v>Χώρος επιβίβασης,αντιδραστήρα πυρινικής σχάσης,τους πυραύλους ραδιενεργειών</c:v>
                </c:pt>
                <c:pt idx="2">
                  <c:v>Το όχημα εκτόξευσης,το όχημα διακυβέρνησης,το θαλαμίσκο διάσωσης</c:v>
                </c:pt>
              </c:strCache>
            </c:strRef>
          </c:cat>
          <c:val>
            <c:numRef>
              <c:f>Φύλλο1!$D$14:$D$16</c:f>
              <c:numCache>
                <c:formatCode>General</c:formatCode>
                <c:ptCount val="3"/>
                <c:pt idx="0">
                  <c:v>5</c:v>
                </c:pt>
                <c:pt idx="1">
                  <c:v>6</c:v>
                </c:pt>
                <c:pt idx="2">
                  <c:v>11</c:v>
                </c:pt>
              </c:numCache>
            </c:numRef>
          </c:val>
        </c:ser>
        <c:axId val="56811520"/>
        <c:axId val="56805632"/>
      </c:barChart>
      <c:valAx>
        <c:axId val="56805632"/>
        <c:scaling>
          <c:orientation val="minMax"/>
        </c:scaling>
        <c:axPos val="l"/>
        <c:majorGridlines>
          <c:spPr>
            <a:ln w="9360">
              <a:solidFill>
                <a:srgbClr val="868686"/>
              </a:solidFill>
            </a:ln>
          </c:spPr>
        </c:majorGridlines>
        <c:numFmt formatCode="General" sourceLinked="0"/>
        <c:majorTickMark val="none"/>
        <c:tickLblPos val="nextTo"/>
        <c:spPr>
          <a:ln w="9360">
            <a:solidFill>
              <a:srgbClr val="868686"/>
            </a:solidFill>
          </a:ln>
        </c:spPr>
        <c:txPr>
          <a:bodyPr/>
          <a:lstStyle/>
          <a:p>
            <a:pPr>
              <a:defRPr lang="en-US" sz="1000" b="0" baseline="0">
                <a:solidFill>
                  <a:srgbClr val="000000"/>
                </a:solidFill>
                <a:latin typeface="Calibri"/>
              </a:defRPr>
            </a:pPr>
            <a:endParaRPr lang="el-GR"/>
          </a:p>
        </c:txPr>
        <c:crossAx val="56811520"/>
        <c:crosses val="autoZero"/>
        <c:crossBetween val="between"/>
      </c:valAx>
      <c:catAx>
        <c:axId val="56811520"/>
        <c:scaling>
          <c:orientation val="minMax"/>
        </c:scaling>
        <c:axPos val="b"/>
        <c:minorGridlines/>
        <c:numFmt formatCode="General" sourceLinked="0"/>
        <c:majorTickMark val="none"/>
        <c:tickLblPos val="nextTo"/>
        <c:spPr>
          <a:noFill/>
          <a:ln w="9525" cap="flat" cmpd="sng" algn="ctr">
            <a:solidFill>
              <a:schemeClr val="accent2">
                <a:shade val="95000"/>
                <a:satMod val="105000"/>
              </a:schemeClr>
            </a:solidFill>
            <a:prstDash val="solid"/>
          </a:ln>
          <a:effectLst/>
        </c:spPr>
        <c:txPr>
          <a:bodyPr/>
          <a:lstStyle/>
          <a:p>
            <a:pPr>
              <a:defRPr lang="en-US">
                <a:solidFill>
                  <a:schemeClr val="tx1"/>
                </a:solidFill>
                <a:latin typeface="+mn-lt"/>
                <a:ea typeface="+mn-ea"/>
                <a:cs typeface="+mn-cs"/>
              </a:defRPr>
            </a:pPr>
            <a:endParaRPr lang="el-GR"/>
          </a:p>
        </c:txPr>
        <c:crossAx val="56805632"/>
        <c:crosses val="autoZero"/>
        <c:auto val="1"/>
        <c:lblAlgn val="ctr"/>
        <c:lblOffset val="100"/>
      </c:catAx>
      <c:spPr>
        <a:noFill/>
        <a:ln>
          <a:solidFill>
            <a:srgbClr val="000000"/>
          </a:solidFill>
        </a:ln>
      </c:spPr>
    </c:plotArea>
    <c:legend>
      <c:legendPos val="r"/>
      <c:layout/>
      <c:spPr>
        <a:noFill/>
        <a:ln>
          <a:noFill/>
        </a:ln>
      </c:spPr>
      <c:txPr>
        <a:bodyPr/>
        <a:lstStyle/>
        <a:p>
          <a:pPr>
            <a:defRPr lang="en-US" sz="1000" b="0" baseline="0">
              <a:solidFill>
                <a:srgbClr val="000000"/>
              </a:solidFill>
              <a:latin typeface="Calibri"/>
            </a:defRPr>
          </a:pPr>
          <a:endParaRPr lang="el-GR"/>
        </a:p>
      </c:txPr>
    </c:legend>
    <c:plotVisOnly val="1"/>
  </c:chart>
  <c:spPr>
    <a:ln w="9360">
      <a:noFill/>
      <a:prstDash val="solid"/>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0.11855543171258852"/>
          <c:y val="0.27447252699970054"/>
          <c:w val="0.69953821074763956"/>
          <c:h val="0.57598304344188489"/>
        </c:manualLayout>
      </c:layout>
      <c:barChart>
        <c:barDir val="col"/>
        <c:grouping val="clustered"/>
        <c:ser>
          <c:idx val="0"/>
          <c:order val="0"/>
          <c:tx>
            <c:v>ΑΓΟΡΙΑ</c:v>
          </c:tx>
          <c:spPr>
            <a:solidFill>
              <a:srgbClr val="4F81BD"/>
            </a:solidFill>
            <a:ln>
              <a:noFill/>
            </a:ln>
          </c:spPr>
          <c:cat>
            <c:strRef>
              <c:f>Φύλλο1!$B$5:$B$7</c:f>
              <c:strCache>
                <c:ptCount val="3"/>
                <c:pt idx="0">
                  <c:v>Διαστημόπλοιο</c:v>
                </c:pt>
                <c:pt idx="1">
                  <c:v>Τροχοφόρο ρομπότ</c:v>
                </c:pt>
                <c:pt idx="2">
                  <c:v>δορυφόρος</c:v>
                </c:pt>
              </c:strCache>
            </c:strRef>
          </c:cat>
          <c:val>
            <c:numRef>
              <c:f>Φύλλο1!$C$5:$C$7</c:f>
              <c:numCache>
                <c:formatCode>General</c:formatCode>
                <c:ptCount val="3"/>
                <c:pt idx="0">
                  <c:v>10</c:v>
                </c:pt>
                <c:pt idx="1">
                  <c:v>14</c:v>
                </c:pt>
                <c:pt idx="2">
                  <c:v>2</c:v>
                </c:pt>
              </c:numCache>
            </c:numRef>
          </c:val>
        </c:ser>
        <c:ser>
          <c:idx val="1"/>
          <c:order val="1"/>
          <c:tx>
            <c:v>ΚΟΡΙΤΣΙΑ</c:v>
          </c:tx>
          <c:spPr>
            <a:solidFill>
              <a:schemeClr val="accent2">
                <a:lumMod val="75000"/>
              </a:schemeClr>
            </a:solidFill>
            <a:ln>
              <a:noFill/>
            </a:ln>
          </c:spPr>
          <c:cat>
            <c:strRef>
              <c:f>Φύλλο1!$B$5:$B$7</c:f>
              <c:strCache>
                <c:ptCount val="3"/>
                <c:pt idx="0">
                  <c:v>Διαστημόπλοιο</c:v>
                </c:pt>
                <c:pt idx="1">
                  <c:v>Τροχοφόρο ρομπότ</c:v>
                </c:pt>
                <c:pt idx="2">
                  <c:v>δορυφόρος</c:v>
                </c:pt>
              </c:strCache>
            </c:strRef>
          </c:cat>
          <c:val>
            <c:numRef>
              <c:f>Φύλλο1!$D$5:$D$7</c:f>
              <c:numCache>
                <c:formatCode>General</c:formatCode>
                <c:ptCount val="3"/>
                <c:pt idx="0">
                  <c:v>8</c:v>
                </c:pt>
                <c:pt idx="1">
                  <c:v>6</c:v>
                </c:pt>
                <c:pt idx="2">
                  <c:v>9</c:v>
                </c:pt>
              </c:numCache>
            </c:numRef>
          </c:val>
        </c:ser>
        <c:axId val="56940416"/>
        <c:axId val="56938880"/>
      </c:barChart>
      <c:valAx>
        <c:axId val="56938880"/>
        <c:scaling>
          <c:orientation val="minMax"/>
        </c:scaling>
        <c:axPos val="l"/>
        <c:majorGridlines>
          <c:spPr>
            <a:ln w="9360">
              <a:solidFill>
                <a:srgbClr val="868686"/>
              </a:solidFill>
            </a:ln>
          </c:spPr>
        </c:majorGridlines>
        <c:numFmt formatCode="General" sourceLinked="0"/>
        <c:majorTickMark val="none"/>
        <c:tickLblPos val="nextTo"/>
        <c:spPr>
          <a:ln w="9360">
            <a:solidFill>
              <a:srgbClr val="868686"/>
            </a:solidFill>
          </a:ln>
        </c:spPr>
        <c:crossAx val="56940416"/>
        <c:crosses val="autoZero"/>
        <c:crossBetween val="between"/>
      </c:valAx>
      <c:catAx>
        <c:axId val="56940416"/>
        <c:scaling>
          <c:orientation val="minMax"/>
        </c:scaling>
        <c:axPos val="b"/>
        <c:numFmt formatCode="General" sourceLinked="0"/>
        <c:majorTickMark val="none"/>
        <c:tickLblPos val="nextTo"/>
        <c:spPr>
          <a:ln w="9360">
            <a:solidFill>
              <a:srgbClr val="868686"/>
            </a:solidFill>
          </a:ln>
        </c:spPr>
        <c:crossAx val="56938880"/>
        <c:crosses val="autoZero"/>
        <c:auto val="1"/>
        <c:lblAlgn val="ctr"/>
        <c:lblOffset val="100"/>
      </c:catAx>
      <c:spPr>
        <a:noFill/>
        <a:ln>
          <a:solidFill>
            <a:srgbClr val="000000"/>
          </a:solidFill>
        </a:ln>
      </c:spPr>
    </c:plotArea>
    <c:legend>
      <c:legendPos val="r"/>
      <c:layout/>
      <c:spPr>
        <a:noFill/>
        <a:ln>
          <a:noFill/>
        </a:ln>
      </c:spPr>
    </c:legend>
    <c:plotVisOnly val="1"/>
  </c:chart>
  <c:spPr>
    <a:ln w="9360">
      <a:noFill/>
      <a:prstDash val="solid"/>
    </a:ln>
  </c:spPr>
  <c:txPr>
    <a:bodyPr/>
    <a:lstStyle/>
    <a:p>
      <a:pPr>
        <a:defRPr b="1"/>
      </a:pPr>
      <a:endParaRPr lang="el-GR"/>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cdr:x>
      <cdr:y>0.39356</cdr:y>
    </cdr:from>
    <cdr:to>
      <cdr:x>0.03318</cdr:x>
      <cdr:y>0.6324</cdr:y>
    </cdr:to>
    <cdr:sp macro="" textlink="">
      <cdr:nvSpPr>
        <cdr:cNvPr id="2" name="1 - Ορθογώνιο"/>
        <cdr:cNvSpPr/>
      </cdr:nvSpPr>
      <cdr:spPr>
        <a:xfrm xmlns:a="http://schemas.openxmlformats.org/drawingml/2006/main">
          <a:off x="0" y="1521462"/>
          <a:ext cx="184730"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endParaRPr lang="el-GR"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0.09623</cdr:x>
      <cdr:y>0.08065</cdr:y>
    </cdr:from>
    <cdr:to>
      <cdr:x>0.82083</cdr:x>
      <cdr:y>0.24047</cdr:y>
    </cdr:to>
    <cdr:sp macro="" textlink="">
      <cdr:nvSpPr>
        <cdr:cNvPr id="2" name="1 - Ορθογώνιο"/>
        <cdr:cNvSpPr/>
      </cdr:nvSpPr>
      <cdr:spPr>
        <a:xfrm xmlns:a="http://schemas.openxmlformats.org/drawingml/2006/main">
          <a:off x="642942" y="357190"/>
          <a:ext cx="4841390" cy="707886"/>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l-GR" sz="4000" b="1" u="sng"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Τι είναι το </a:t>
          </a:r>
          <a:r>
            <a:rPr lang="en-US" sz="4000" b="1" u="sng"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Curiosity;</a:t>
          </a:r>
          <a:endParaRPr lang="el-GR" sz="4000" b="1" u="sng" cap="none" spc="0" dirty="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188C9B1E-B8A7-4E0B-B915-29E9E52161FD}" type="datetimeFigureOut">
              <a:rPr lang="el-GR" smtClean="0"/>
              <a:pPr/>
              <a:t>24/1/2013</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10351D8C-5D76-4E62-99CD-EC2E680D6E3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88C9B1E-B8A7-4E0B-B915-29E9E52161FD}" type="datetimeFigureOut">
              <a:rPr lang="el-GR" smtClean="0"/>
              <a:pPr/>
              <a:t>24/1/2013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351D8C-5D76-4E62-99CD-EC2E680D6E3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88C9B1E-B8A7-4E0B-B915-29E9E52161FD}" type="datetimeFigureOut">
              <a:rPr lang="el-GR" smtClean="0"/>
              <a:pPr/>
              <a:t>24/1/2013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351D8C-5D76-4E62-99CD-EC2E680D6E3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88C9B1E-B8A7-4E0B-B915-29E9E52161FD}" type="datetimeFigureOut">
              <a:rPr lang="el-GR" smtClean="0"/>
              <a:pPr/>
              <a:t>24/1/2013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351D8C-5D76-4E62-99CD-EC2E680D6E3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88C9B1E-B8A7-4E0B-B915-29E9E52161FD}" type="datetimeFigureOut">
              <a:rPr lang="el-GR" smtClean="0"/>
              <a:pPr/>
              <a:t>24/1/2013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351D8C-5D76-4E62-99CD-EC2E680D6E3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88C9B1E-B8A7-4E0B-B915-29E9E52161FD}" type="datetimeFigureOut">
              <a:rPr lang="el-GR" smtClean="0"/>
              <a:pPr/>
              <a:t>24/1/2013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351D8C-5D76-4E62-99CD-EC2E680D6E3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188C9B1E-B8A7-4E0B-B915-29E9E52161FD}" type="datetimeFigureOut">
              <a:rPr lang="el-GR" smtClean="0"/>
              <a:pPr/>
              <a:t>24/1/2013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0351D8C-5D76-4E62-99CD-EC2E680D6E3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188C9B1E-B8A7-4E0B-B915-29E9E52161FD}" type="datetimeFigureOut">
              <a:rPr lang="el-GR" smtClean="0"/>
              <a:pPr/>
              <a:t>24/1/2013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0351D8C-5D76-4E62-99CD-EC2E680D6E3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88C9B1E-B8A7-4E0B-B915-29E9E52161FD}" type="datetimeFigureOut">
              <a:rPr lang="el-GR" smtClean="0"/>
              <a:pPr/>
              <a:t>24/1/2013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0351D8C-5D76-4E62-99CD-EC2E680D6E3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88C9B1E-B8A7-4E0B-B915-29E9E52161FD}" type="datetimeFigureOut">
              <a:rPr lang="el-GR" smtClean="0"/>
              <a:pPr/>
              <a:t>24/1/2013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351D8C-5D76-4E62-99CD-EC2E680D6E3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88C9B1E-B8A7-4E0B-B915-29E9E52161FD}" type="datetimeFigureOut">
              <a:rPr lang="el-GR" smtClean="0"/>
              <a:pPr/>
              <a:t>24/1/2013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10351D8C-5D76-4E62-99CD-EC2E680D6E3C}"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8C9B1E-B8A7-4E0B-B915-29E9E52161FD}" type="datetimeFigureOut">
              <a:rPr lang="el-GR" smtClean="0"/>
              <a:pPr/>
              <a:t>24/1/2013</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0351D8C-5D76-4E62-99CD-EC2E680D6E3C}"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ristotelio.edu.gr/educati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500034" y="2071678"/>
            <a:ext cx="7637334" cy="1400172"/>
          </a:xfrm>
        </p:spPr>
        <p:txBody>
          <a:bodyPr>
            <a:normAutofit fontScale="90000"/>
          </a:bodyPr>
          <a:lstStyle/>
          <a:p>
            <a:pPr algn="ctr"/>
            <a:r>
              <a:rPr lang="en-US" dirty="0" smtClean="0"/>
              <a:t>    </a:t>
            </a:r>
            <a:r>
              <a:rPr lang="el-GR" dirty="0" smtClean="0"/>
              <a:t>ΜΕΣΑ ΜΕΤΑΦΟΡΑΣ ΔΙΑΣΤΗΜΑΤΟΣ ΔΙΑΣΤΗΜΟΠΛΟΙΑ</a:t>
            </a:r>
            <a:endParaRPr lang="el-GR" dirty="0"/>
          </a:p>
        </p:txBody>
      </p:sp>
      <p:sp>
        <p:nvSpPr>
          <p:cNvPr id="5" name="4 - Υπότιτλος"/>
          <p:cNvSpPr>
            <a:spLocks noGrp="1"/>
          </p:cNvSpPr>
          <p:nvPr>
            <p:ph type="subTitle" idx="1"/>
          </p:nvPr>
        </p:nvSpPr>
        <p:spPr>
          <a:xfrm>
            <a:off x="142844" y="3857628"/>
            <a:ext cx="7854696" cy="1752600"/>
          </a:xfrm>
        </p:spPr>
        <p:txBody>
          <a:bodyPr>
            <a:normAutofit fontScale="77500" lnSpcReduction="20000"/>
          </a:bodyPr>
          <a:lstStyle/>
          <a:p>
            <a:pPr algn="l"/>
            <a:r>
              <a:rPr lang="el-GR" b="1" dirty="0" smtClean="0"/>
              <a:t>Αναστασιάδης Βασίλης, Καλύμνιου Μπελλά, Πάππας Χρήστος, Σουπιώνη Ελένη, Στρακίδης Γιώργος, Τσολακίδης Σωτήρης</a:t>
            </a:r>
            <a:endParaRPr lang="el-GR" dirty="0" smtClean="0"/>
          </a:p>
          <a:p>
            <a:pPr algn="l"/>
            <a:r>
              <a:rPr lang="el-GR" b="1" dirty="0" smtClean="0"/>
              <a:t>	</a:t>
            </a:r>
            <a:endParaRPr lang="el-GR" dirty="0" smtClean="0"/>
          </a:p>
          <a:p>
            <a:pPr algn="l"/>
            <a:r>
              <a:rPr lang="el-GR" b="1" dirty="0" smtClean="0"/>
              <a:t>Επιβλέπουσα Καθηγήτρια: </a:t>
            </a:r>
            <a:endParaRPr lang="el-GR" dirty="0" smtClean="0"/>
          </a:p>
          <a:p>
            <a:pPr algn="l"/>
            <a:r>
              <a:rPr lang="el-GR" b="1" dirty="0" smtClean="0"/>
              <a:t>Δρ. Κοκκίνου Ελένη</a:t>
            </a:r>
            <a:endParaRPr lang="el-GR" dirty="0" smtClean="0"/>
          </a:p>
          <a:p>
            <a:endParaRPr lang="el-GR" dirty="0" smtClean="0"/>
          </a:p>
          <a:p>
            <a:endParaRPr lang="el-GR" dirty="0"/>
          </a:p>
        </p:txBody>
      </p:sp>
      <p:pic>
        <p:nvPicPr>
          <p:cNvPr id="6" name="logo" descr="Home">
            <a:hlinkClick r:id="rId2"/>
          </p:cNvPr>
          <p:cNvPicPr/>
          <p:nvPr/>
        </p:nvPicPr>
        <p:blipFill>
          <a:blip r:embed="rId3" cstate="print"/>
          <a:srcRect/>
          <a:stretch>
            <a:fillRect/>
          </a:stretch>
        </p:blipFill>
        <p:spPr bwMode="auto">
          <a:xfrm>
            <a:off x="714348" y="0"/>
            <a:ext cx="7786742" cy="928694"/>
          </a:xfrm>
          <a:prstGeom prst="rect">
            <a:avLst/>
          </a:prstGeom>
          <a:noFill/>
          <a:ln w="9525">
            <a:noFill/>
            <a:miter lim="800000"/>
            <a:headEnd/>
            <a:tailEnd/>
          </a:ln>
        </p:spPr>
      </p:pic>
      <p:sp>
        <p:nvSpPr>
          <p:cNvPr id="7" name="4 - Υπότιτλος"/>
          <p:cNvSpPr txBox="1">
            <a:spLocks/>
          </p:cNvSpPr>
          <p:nvPr/>
        </p:nvSpPr>
        <p:spPr>
          <a:xfrm>
            <a:off x="142844" y="5819780"/>
            <a:ext cx="7854696" cy="1038220"/>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l-GR" sz="2600" dirty="0" smtClean="0"/>
              <a:t>Ερευνητική εργασία Β λυκείου Α’ τετραμήνου </a:t>
            </a: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14480" y="1500174"/>
            <a:ext cx="5400684" cy="3471874"/>
          </a:xfrm>
        </p:spPr>
        <p:txBody>
          <a:bodyPr>
            <a:normAutofit/>
          </a:bodyPr>
          <a:lstStyle/>
          <a:p>
            <a:pPr>
              <a:buNone/>
            </a:pPr>
            <a:r>
              <a:rPr lang="en-US" sz="1800"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α</a:t>
            </a:r>
            <a:r>
              <a:rPr lang="el-GR" sz="1800" dirty="0">
                <a:latin typeface="Times New Roman" pitchFamily="18" charset="0"/>
                <a:cs typeface="Times New Roman" pitchFamily="18" charset="0"/>
              </a:rPr>
              <a:t>. Το σύστημα παραγωγής ισχύος. </a:t>
            </a:r>
            <a:br>
              <a:rPr lang="el-GR" sz="1800" dirty="0">
                <a:latin typeface="Times New Roman" pitchFamily="18" charset="0"/>
                <a:cs typeface="Times New Roman" pitchFamily="18" charset="0"/>
              </a:rPr>
            </a:br>
            <a:r>
              <a:rPr lang="el-GR" sz="1800" dirty="0">
                <a:latin typeface="Times New Roman" pitchFamily="18" charset="0"/>
                <a:cs typeface="Times New Roman" pitchFamily="18" charset="0"/>
              </a:rPr>
              <a:t>β. Το σύστημα αυτόνομης πρόωσης. </a:t>
            </a:r>
            <a:br>
              <a:rPr lang="el-GR" sz="1800" dirty="0">
                <a:latin typeface="Times New Roman" pitchFamily="18" charset="0"/>
                <a:cs typeface="Times New Roman" pitchFamily="18" charset="0"/>
              </a:rPr>
            </a:br>
            <a:r>
              <a:rPr lang="el-GR" sz="1800" dirty="0">
                <a:latin typeface="Times New Roman" pitchFamily="18" charset="0"/>
                <a:cs typeface="Times New Roman" pitchFamily="18" charset="0"/>
              </a:rPr>
              <a:t>γ. Το σύστημα τηλεπικοινωνιών. </a:t>
            </a:r>
            <a:br>
              <a:rPr lang="el-GR" sz="1800" dirty="0">
                <a:latin typeface="Times New Roman" pitchFamily="18" charset="0"/>
                <a:cs typeface="Times New Roman" pitchFamily="18" charset="0"/>
              </a:rPr>
            </a:br>
            <a:r>
              <a:rPr lang="el-GR" sz="1800" dirty="0">
                <a:latin typeface="Times New Roman" pitchFamily="18" charset="0"/>
                <a:cs typeface="Times New Roman" pitchFamily="18" charset="0"/>
              </a:rPr>
              <a:t>δ. Το σύστημα ελέγχου στάσης.</a:t>
            </a:r>
            <a:br>
              <a:rPr lang="el-GR" sz="1800" dirty="0">
                <a:latin typeface="Times New Roman" pitchFamily="18" charset="0"/>
                <a:cs typeface="Times New Roman" pitchFamily="18" charset="0"/>
              </a:rPr>
            </a:br>
            <a:r>
              <a:rPr lang="el-GR" sz="1800" dirty="0">
                <a:latin typeface="Times New Roman" pitchFamily="18" charset="0"/>
                <a:cs typeface="Times New Roman" pitchFamily="18" charset="0"/>
              </a:rPr>
              <a:t>ε. Το σύστημα ελέγχου περιβάλλοντος. </a:t>
            </a:r>
            <a:br>
              <a:rPr lang="el-GR" sz="1800" dirty="0">
                <a:latin typeface="Times New Roman" pitchFamily="18" charset="0"/>
                <a:cs typeface="Times New Roman" pitchFamily="18" charset="0"/>
              </a:rPr>
            </a:br>
            <a:r>
              <a:rPr lang="el-GR" sz="1800" dirty="0">
                <a:latin typeface="Times New Roman" pitchFamily="18" charset="0"/>
                <a:cs typeface="Times New Roman" pitchFamily="18" charset="0"/>
              </a:rPr>
              <a:t>στ. Το σύστημα πλοήγησης και ελέγχου. </a:t>
            </a:r>
            <a:br>
              <a:rPr lang="el-GR" sz="1800" dirty="0">
                <a:latin typeface="Times New Roman" pitchFamily="18" charset="0"/>
                <a:cs typeface="Times New Roman" pitchFamily="18" charset="0"/>
              </a:rPr>
            </a:br>
            <a:r>
              <a:rPr lang="el-GR" sz="1800" dirty="0">
                <a:latin typeface="Times New Roman" pitchFamily="18" charset="0"/>
                <a:cs typeface="Times New Roman" pitchFamily="18" charset="0"/>
              </a:rPr>
              <a:t>ζ. Το σύστημα ελέγχου των οργάνων μετρήσεων. </a:t>
            </a:r>
            <a:br>
              <a:rPr lang="el-GR" sz="1800" dirty="0">
                <a:latin typeface="Times New Roman" pitchFamily="18" charset="0"/>
                <a:cs typeface="Times New Roman" pitchFamily="18" charset="0"/>
              </a:rPr>
            </a:br>
            <a:r>
              <a:rPr lang="el-GR" sz="1800" dirty="0">
                <a:latin typeface="Times New Roman" pitchFamily="18" charset="0"/>
                <a:cs typeface="Times New Roman" pitchFamily="18" charset="0"/>
              </a:rPr>
              <a:t>η. Το δομικό μέρος. </a:t>
            </a:r>
            <a:br>
              <a:rPr lang="el-GR" sz="1800" dirty="0">
                <a:latin typeface="Times New Roman" pitchFamily="18" charset="0"/>
                <a:cs typeface="Times New Roman" pitchFamily="18" charset="0"/>
              </a:rPr>
            </a:br>
            <a:r>
              <a:rPr lang="el-GR" sz="1800" dirty="0">
                <a:latin typeface="Times New Roman" pitchFamily="18" charset="0"/>
                <a:cs typeface="Times New Roman" pitchFamily="18" charset="0"/>
              </a:rPr>
              <a:t>θ. Οι προωθητικοί πύραυλοι</a:t>
            </a:r>
          </a:p>
        </p:txBody>
      </p:sp>
      <p:pic>
        <p:nvPicPr>
          <p:cNvPr id="4" name="Picture 4" descr="levforeio.JPG"/>
          <p:cNvPicPr/>
          <p:nvPr/>
        </p:nvPicPr>
        <p:blipFill>
          <a:blip r:embed="rId2" cstate="print"/>
          <a:srcRect/>
          <a:stretch>
            <a:fillRect/>
          </a:stretch>
        </p:blipFill>
        <p:spPr bwMode="auto">
          <a:xfrm>
            <a:off x="214282" y="4429132"/>
            <a:ext cx="4128277" cy="2235612"/>
          </a:xfrm>
          <a:prstGeom prst="rect">
            <a:avLst/>
          </a:prstGeom>
          <a:noFill/>
          <a:ln w="9525">
            <a:noFill/>
            <a:miter lim="800000"/>
            <a:headEnd/>
            <a:tailEnd/>
          </a:ln>
        </p:spPr>
      </p:pic>
      <p:sp>
        <p:nvSpPr>
          <p:cNvPr id="5" name="4 - Ορθογώνιο"/>
          <p:cNvSpPr/>
          <p:nvPr/>
        </p:nvSpPr>
        <p:spPr>
          <a:xfrm>
            <a:off x="1928794" y="428604"/>
            <a:ext cx="4262001" cy="923330"/>
          </a:xfrm>
          <a:prstGeom prst="rect">
            <a:avLst/>
          </a:prstGeom>
          <a:noFill/>
        </p:spPr>
        <p:txBody>
          <a:bodyPr wrap="none" lIns="91440" tIns="45720" rIns="91440" bIns="45720">
            <a:spAutoFit/>
          </a:bodyPr>
          <a:lstStyle/>
          <a:p>
            <a:pPr algn="ctr"/>
            <a:r>
              <a:rPr lang="el-GR" sz="5400" b="1" u="sng" dirty="0" smtClean="0">
                <a:ln w="10541" cmpd="sng">
                  <a:solidFill>
                    <a:schemeClr val="accent1">
                      <a:shade val="88000"/>
                      <a:satMod val="110000"/>
                    </a:schemeClr>
                  </a:solidFill>
                  <a:prstDash val="solid"/>
                </a:ln>
                <a:solidFill>
                  <a:schemeClr val="accent1"/>
                </a:solidFill>
                <a:latin typeface="Times New Roman" pitchFamily="18" charset="0"/>
                <a:cs typeface="Times New Roman" pitchFamily="18" charset="0"/>
              </a:rPr>
              <a:t>Βασικά Μέρη</a:t>
            </a:r>
            <a:endParaRPr lang="el-GR" sz="5400" b="1" u="sng" dirty="0">
              <a:ln w="10541" cmpd="sng">
                <a:solidFill>
                  <a:schemeClr val="accent1">
                    <a:shade val="88000"/>
                    <a:satMod val="110000"/>
                  </a:schemeClr>
                </a:solidFill>
                <a:prstDash val="solid"/>
              </a:ln>
              <a:solidFill>
                <a:schemeClr val="accent1"/>
              </a:solidFill>
            </a:endParaRPr>
          </a:p>
        </p:txBody>
      </p:sp>
      <p:pic>
        <p:nvPicPr>
          <p:cNvPr id="4098" name="Picture 2" descr="C:\Users\student7\Desktop\097%20Space%20shuttle%20(upper%20view).jpg"/>
          <p:cNvPicPr>
            <a:picLocks noChangeAspect="1" noChangeArrowheads="1"/>
          </p:cNvPicPr>
          <p:nvPr/>
        </p:nvPicPr>
        <p:blipFill>
          <a:blip r:embed="rId3" cstate="print"/>
          <a:srcRect/>
          <a:stretch>
            <a:fillRect/>
          </a:stretch>
        </p:blipFill>
        <p:spPr bwMode="auto">
          <a:xfrm>
            <a:off x="4714876" y="4338184"/>
            <a:ext cx="4071934" cy="251981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14348" y="1357298"/>
            <a:ext cx="8229600" cy="4525963"/>
          </a:xfrm>
        </p:spPr>
        <p:txBody>
          <a:bodyPr/>
          <a:lstStyle/>
          <a:p>
            <a:pPr>
              <a:buNone/>
            </a:pPr>
            <a:r>
              <a:rPr lang="en-US" sz="1800"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1. </a:t>
            </a:r>
            <a:r>
              <a:rPr lang="en-US" sz="1800" dirty="0" smtClean="0">
                <a:latin typeface="Times New Roman" pitchFamily="18" charset="0"/>
                <a:cs typeface="Times New Roman" pitchFamily="18" charset="0"/>
              </a:rPr>
              <a:t>Enterprise </a:t>
            </a:r>
            <a:r>
              <a:rPr lang="el-GR" sz="1800" dirty="0">
                <a:latin typeface="Times New Roman" pitchFamily="18" charset="0"/>
                <a:cs typeface="Times New Roman" pitchFamily="18" charset="0"/>
              </a:rPr>
              <a:t/>
            </a:r>
            <a:br>
              <a:rPr lang="el-GR" sz="1800" dirty="0">
                <a:latin typeface="Times New Roman" pitchFamily="18" charset="0"/>
                <a:cs typeface="Times New Roman" pitchFamily="18" charset="0"/>
              </a:rPr>
            </a:br>
            <a:r>
              <a:rPr lang="el-GR" sz="1800" dirty="0">
                <a:latin typeface="Times New Roman" pitchFamily="18" charset="0"/>
                <a:cs typeface="Times New Roman" pitchFamily="18" charset="0"/>
              </a:rPr>
              <a:t>2. </a:t>
            </a:r>
            <a:r>
              <a:rPr lang="en-US" sz="1800" dirty="0">
                <a:latin typeface="Times New Roman" pitchFamily="18" charset="0"/>
                <a:cs typeface="Times New Roman" pitchFamily="18" charset="0"/>
              </a:rPr>
              <a:t>Columbia</a:t>
            </a:r>
            <a:r>
              <a:rPr lang="el-GR" sz="1800" dirty="0">
                <a:latin typeface="Times New Roman" pitchFamily="18" charset="0"/>
                <a:cs typeface="Times New Roman" pitchFamily="18" charset="0"/>
              </a:rPr>
              <a:t> (καταστράφηκε το 2003) </a:t>
            </a:r>
            <a:br>
              <a:rPr lang="el-GR" sz="1800" dirty="0">
                <a:latin typeface="Times New Roman" pitchFamily="18" charset="0"/>
                <a:cs typeface="Times New Roman" pitchFamily="18" charset="0"/>
              </a:rPr>
            </a:br>
            <a:r>
              <a:rPr lang="el-GR" sz="1800" dirty="0">
                <a:latin typeface="Times New Roman" pitchFamily="18" charset="0"/>
                <a:cs typeface="Times New Roman" pitchFamily="18" charset="0"/>
              </a:rPr>
              <a:t>3. </a:t>
            </a:r>
            <a:r>
              <a:rPr lang="en-US" sz="1800" dirty="0">
                <a:latin typeface="Times New Roman" pitchFamily="18" charset="0"/>
                <a:cs typeface="Times New Roman" pitchFamily="18" charset="0"/>
              </a:rPr>
              <a:t>Challenger</a:t>
            </a:r>
            <a:r>
              <a:rPr lang="el-GR" sz="1800" dirty="0">
                <a:latin typeface="Times New Roman" pitchFamily="18" charset="0"/>
                <a:cs typeface="Times New Roman" pitchFamily="18" charset="0"/>
              </a:rPr>
              <a:t> (καταστράφηκε το 1986) </a:t>
            </a: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4</a:t>
            </a:r>
            <a:r>
              <a:rPr lang="el-GR" sz="1800" dirty="0">
                <a:latin typeface="Times New Roman" pitchFamily="18" charset="0"/>
                <a:cs typeface="Times New Roman" pitchFamily="18" charset="0"/>
              </a:rPr>
              <a:t>. </a:t>
            </a:r>
            <a:r>
              <a:rPr lang="en-US" sz="1800" dirty="0">
                <a:latin typeface="Times New Roman" pitchFamily="18" charset="0"/>
                <a:cs typeface="Times New Roman" pitchFamily="18" charset="0"/>
              </a:rPr>
              <a:t>Discovery</a:t>
            </a:r>
            <a:r>
              <a:rPr lang="el-GR" sz="1800" dirty="0">
                <a:latin typeface="Times New Roman" pitchFamily="18" charset="0"/>
                <a:cs typeface="Times New Roman" pitchFamily="18" charset="0"/>
              </a:rPr>
              <a:t> (αποσύρθηκε το Μάρτιο του 2011)</a:t>
            </a:r>
          </a:p>
          <a:p>
            <a:pPr>
              <a:buNone/>
            </a:pPr>
            <a:r>
              <a:rPr lang="en-US" sz="1800"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5</a:t>
            </a:r>
            <a:r>
              <a:rPr lang="el-GR" sz="1800" dirty="0">
                <a:latin typeface="Times New Roman" pitchFamily="18" charset="0"/>
                <a:cs typeface="Times New Roman" pitchFamily="18" charset="0"/>
              </a:rPr>
              <a:t>. </a:t>
            </a:r>
            <a:r>
              <a:rPr lang="en-US" sz="1800" dirty="0">
                <a:latin typeface="Times New Roman" pitchFamily="18" charset="0"/>
                <a:cs typeface="Times New Roman" pitchFamily="18" charset="0"/>
              </a:rPr>
              <a:t>Atlantis</a:t>
            </a:r>
            <a:r>
              <a:rPr lang="el-GR" sz="1800" dirty="0">
                <a:latin typeface="Times New Roman" pitchFamily="18" charset="0"/>
                <a:cs typeface="Times New Roman" pitchFamily="18" charset="0"/>
              </a:rPr>
              <a:t> (αποσύρθηκε τον Ιούνιο του 2011) </a:t>
            </a:r>
            <a:br>
              <a:rPr lang="el-GR" sz="1800" dirty="0">
                <a:latin typeface="Times New Roman" pitchFamily="18" charset="0"/>
                <a:cs typeface="Times New Roman" pitchFamily="18" charset="0"/>
              </a:rPr>
            </a:br>
            <a:r>
              <a:rPr lang="el-GR" sz="1800" dirty="0">
                <a:latin typeface="Times New Roman" pitchFamily="18" charset="0"/>
                <a:cs typeface="Times New Roman" pitchFamily="18" charset="0"/>
              </a:rPr>
              <a:t>6. </a:t>
            </a:r>
            <a:r>
              <a:rPr lang="en-US" sz="1800" dirty="0">
                <a:latin typeface="Times New Roman" pitchFamily="18" charset="0"/>
                <a:cs typeface="Times New Roman" pitchFamily="18" charset="0"/>
              </a:rPr>
              <a:t>Endeavour</a:t>
            </a:r>
            <a:r>
              <a:rPr lang="el-GR" sz="1800" dirty="0">
                <a:latin typeface="Times New Roman" pitchFamily="18" charset="0"/>
                <a:cs typeface="Times New Roman" pitchFamily="18" charset="0"/>
              </a:rPr>
              <a:t> (αποσύρθηκε τον Ιούνιο του 2011) </a:t>
            </a:r>
          </a:p>
          <a:p>
            <a:endParaRPr lang="el-GR" dirty="0"/>
          </a:p>
        </p:txBody>
      </p:sp>
      <p:sp>
        <p:nvSpPr>
          <p:cNvPr id="4" name="3 - Ορθογώνιο"/>
          <p:cNvSpPr/>
          <p:nvPr/>
        </p:nvSpPr>
        <p:spPr>
          <a:xfrm>
            <a:off x="642910" y="428604"/>
            <a:ext cx="7957884" cy="923330"/>
          </a:xfrm>
          <a:prstGeom prst="rect">
            <a:avLst/>
          </a:prstGeom>
          <a:noFill/>
        </p:spPr>
        <p:txBody>
          <a:bodyPr wrap="none" lIns="91440" tIns="45720" rIns="91440" bIns="45720">
            <a:spAutoFit/>
          </a:bodyPr>
          <a:lstStyle/>
          <a:p>
            <a:pPr algn="ctr"/>
            <a:r>
              <a:rPr lang="el-GR" sz="5400" b="1" u="sng" cap="none" spc="0"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Ονόματα Διαστημοπλοίων</a:t>
            </a:r>
            <a:endParaRPr lang="el-GR" sz="5400" b="1" u="sng" cap="none" spc="0" dirty="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endParaRPr>
          </a:p>
        </p:txBody>
      </p:sp>
      <p:pic>
        <p:nvPicPr>
          <p:cNvPr id="2050" name="Picture 2" descr="C:\Users\student7\Desktop\C86281CC4F70BE7F12C174BB34EFCB32.jpg"/>
          <p:cNvPicPr>
            <a:picLocks noChangeAspect="1" noChangeArrowheads="1"/>
          </p:cNvPicPr>
          <p:nvPr/>
        </p:nvPicPr>
        <p:blipFill>
          <a:blip r:embed="rId2" cstate="print"/>
          <a:srcRect/>
          <a:stretch>
            <a:fillRect/>
          </a:stretch>
        </p:blipFill>
        <p:spPr bwMode="auto">
          <a:xfrm>
            <a:off x="3888431" y="3581380"/>
            <a:ext cx="5255569" cy="3276620"/>
          </a:xfrm>
          <a:prstGeom prst="rect">
            <a:avLst/>
          </a:prstGeom>
          <a:noFill/>
        </p:spPr>
      </p:pic>
      <p:pic>
        <p:nvPicPr>
          <p:cNvPr id="2051" name="Picture 3" descr="C:\Users\student7\Desktop\imgres.jpg"/>
          <p:cNvPicPr>
            <a:picLocks noChangeAspect="1" noChangeArrowheads="1"/>
          </p:cNvPicPr>
          <p:nvPr/>
        </p:nvPicPr>
        <p:blipFill>
          <a:blip r:embed="rId3" cstate="print"/>
          <a:srcRect/>
          <a:stretch>
            <a:fillRect/>
          </a:stretch>
        </p:blipFill>
        <p:spPr bwMode="auto">
          <a:xfrm>
            <a:off x="0" y="3571876"/>
            <a:ext cx="3857620" cy="328612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142976" y="1500174"/>
            <a:ext cx="7715304" cy="1754326"/>
          </a:xfrm>
          <a:prstGeom prst="rect">
            <a:avLst/>
          </a:prstGeom>
        </p:spPr>
        <p:txBody>
          <a:bodyPr wrap="square">
            <a:spAutoFit/>
          </a:bodyPr>
          <a:lstStyle/>
          <a:p>
            <a:r>
              <a:rPr lang="el-GR" dirty="0" smtClean="0">
                <a:latin typeface="Times New Roman" pitchFamily="18" charset="0"/>
                <a:cs typeface="Times New Roman" pitchFamily="18" charset="0"/>
              </a:rPr>
              <a:t>Οι </a:t>
            </a:r>
            <a:r>
              <a:rPr lang="el-GR" dirty="0">
                <a:latin typeface="Times New Roman" pitchFamily="18" charset="0"/>
                <a:cs typeface="Times New Roman" pitchFamily="18" charset="0"/>
              </a:rPr>
              <a:t>πύραυλοι διακρίνονται σε </a:t>
            </a:r>
            <a:r>
              <a:rPr lang="el-GR" dirty="0" smtClean="0">
                <a:latin typeface="Times New Roman" pitchFamily="18" charset="0"/>
                <a:cs typeface="Times New Roman" pitchFamily="18" charset="0"/>
              </a:rPr>
              <a:t>τρεις </a:t>
            </a:r>
            <a:r>
              <a:rPr lang="el-GR" dirty="0">
                <a:latin typeface="Times New Roman" pitchFamily="18" charset="0"/>
                <a:cs typeface="Times New Roman" pitchFamily="18" charset="0"/>
              </a:rPr>
              <a:t>μεγάλες </a:t>
            </a:r>
            <a:r>
              <a:rPr lang="el-GR" dirty="0" smtClean="0">
                <a:latin typeface="Times New Roman" pitchFamily="18" charset="0"/>
                <a:cs typeface="Times New Roman" pitchFamily="18" charset="0"/>
              </a:rPr>
              <a:t>κατηγορίες</a:t>
            </a:r>
            <a:r>
              <a:rPr lang="en-US" dirty="0" smtClean="0">
                <a:latin typeface="Times New Roman" pitchFamily="18" charset="0"/>
                <a:cs typeface="Times New Roman" pitchFamily="18" charset="0"/>
              </a:rPr>
              <a:t>:</a:t>
            </a:r>
          </a:p>
          <a:p>
            <a:r>
              <a:rPr lang="el-GR" dirty="0">
                <a:latin typeface="Times New Roman" pitchFamily="18" charset="0"/>
                <a:cs typeface="Times New Roman" pitchFamily="18" charset="0"/>
              </a:rPr>
              <a:t>(α) τους πυραύλους θέρμανσης με ηλεκτρικό τόξο, </a:t>
            </a:r>
            <a:endParaRPr lang="en-US"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a:t>
            </a:r>
            <a:r>
              <a:rPr lang="el-GR" dirty="0">
                <a:latin typeface="Times New Roman" pitchFamily="18" charset="0"/>
                <a:cs typeface="Times New Roman" pitchFamily="18" charset="0"/>
              </a:rPr>
              <a:t>β) τους πυραύλους πλάσματος ή ηλεκτρομαγνητικούς και </a:t>
            </a:r>
            <a:endParaRPr lang="en-US"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a:t>
            </a:r>
            <a:r>
              <a:rPr lang="el-GR" dirty="0">
                <a:latin typeface="Times New Roman" pitchFamily="18" charset="0"/>
                <a:cs typeface="Times New Roman" pitchFamily="18" charset="0"/>
              </a:rPr>
              <a:t>γ) τους ηλεκτροστατικούς πυραύλους ή πυραύλους ιόντων.</a:t>
            </a: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a:t>
            </a:r>
            <a:endParaRPr lang="el-GR" dirty="0">
              <a:latin typeface="Times New Roman" pitchFamily="18" charset="0"/>
              <a:cs typeface="Times New Roman" pitchFamily="18" charset="0"/>
            </a:endParaRPr>
          </a:p>
        </p:txBody>
      </p:sp>
      <p:sp>
        <p:nvSpPr>
          <p:cNvPr id="6" name="5 - Ορθογώνιο"/>
          <p:cNvSpPr/>
          <p:nvPr/>
        </p:nvSpPr>
        <p:spPr>
          <a:xfrm>
            <a:off x="1357290" y="214290"/>
            <a:ext cx="5939447" cy="923330"/>
          </a:xfrm>
          <a:prstGeom prst="rect">
            <a:avLst/>
          </a:prstGeom>
          <a:noFill/>
        </p:spPr>
        <p:txBody>
          <a:bodyPr wrap="none" lIns="91440" tIns="45720" rIns="91440" bIns="45720">
            <a:spAutoFit/>
          </a:bodyPr>
          <a:lstStyle/>
          <a:p>
            <a:pPr algn="ctr"/>
            <a:r>
              <a:rPr lang="el-GR"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Τρόποι λειτουργίας</a:t>
            </a:r>
            <a:endParaRPr lang="el-GR"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026" name="Picture 2" descr="C:\Users\student7\Desktop\179000main_07pd1438.jpg"/>
          <p:cNvPicPr>
            <a:picLocks noChangeAspect="1" noChangeArrowheads="1"/>
          </p:cNvPicPr>
          <p:nvPr/>
        </p:nvPicPr>
        <p:blipFill>
          <a:blip r:embed="rId2" cstate="print"/>
          <a:srcRect/>
          <a:stretch>
            <a:fillRect/>
          </a:stretch>
        </p:blipFill>
        <p:spPr bwMode="auto">
          <a:xfrm>
            <a:off x="4786314" y="3143248"/>
            <a:ext cx="2928958" cy="3154741"/>
          </a:xfrm>
          <a:prstGeom prst="rect">
            <a:avLst/>
          </a:prstGeom>
          <a:noFill/>
        </p:spPr>
      </p:pic>
      <p:pic>
        <p:nvPicPr>
          <p:cNvPr id="10" name="Picture 3" descr="C:\Users\student7\Desktop\man_in_space.jpg"/>
          <p:cNvPicPr>
            <a:picLocks noChangeAspect="1" noChangeArrowheads="1"/>
          </p:cNvPicPr>
          <p:nvPr/>
        </p:nvPicPr>
        <p:blipFill>
          <a:blip r:embed="rId3" cstate="print"/>
          <a:srcRect/>
          <a:stretch>
            <a:fillRect/>
          </a:stretch>
        </p:blipFill>
        <p:spPr bwMode="auto">
          <a:xfrm>
            <a:off x="642910" y="3143248"/>
            <a:ext cx="3057446" cy="321468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buNone/>
            </a:pPr>
            <a:r>
              <a:rPr lang="en-US" sz="1800"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Η</a:t>
            </a:r>
            <a:r>
              <a:rPr lang="el-GR" sz="1800" dirty="0">
                <a:latin typeface="Times New Roman" pitchFamily="18" charset="0"/>
                <a:cs typeface="Times New Roman" pitchFamily="18" charset="0"/>
              </a:rPr>
              <a:t> Αεροζίνη 50 Χρησιμοποιείται ως </a:t>
            </a:r>
            <a:r>
              <a:rPr lang="el-GR" sz="1800" dirty="0" smtClean="0">
                <a:latin typeface="Times New Roman" pitchFamily="18" charset="0"/>
                <a:cs typeface="Times New Roman" pitchFamily="18" charset="0"/>
              </a:rPr>
              <a:t>καύσιμα πυραύλων η οποία </a:t>
            </a:r>
            <a:r>
              <a:rPr lang="el-GR" sz="1800" dirty="0">
                <a:latin typeface="Times New Roman" pitchFamily="18" charset="0"/>
                <a:cs typeface="Times New Roman" pitchFamily="18" charset="0"/>
              </a:rPr>
              <a:t>ανακαλύφθηκε προς το τέλος της δεκαετίας του </a:t>
            </a:r>
            <a:r>
              <a:rPr lang="el-GR" sz="1800" dirty="0" smtClean="0">
                <a:latin typeface="Times New Roman" pitchFamily="18" charset="0"/>
                <a:cs typeface="Times New Roman" pitchFamily="18" charset="0"/>
              </a:rPr>
              <a:t>'50.</a:t>
            </a:r>
            <a:endParaRPr lang="el-GR" dirty="0"/>
          </a:p>
          <a:p>
            <a:pPr>
              <a:buNone/>
            </a:pPr>
            <a:r>
              <a:rPr lang="en-US" sz="1900" dirty="0" smtClean="0">
                <a:latin typeface="Times New Roman" pitchFamily="18" charset="0"/>
                <a:cs typeface="Times New Roman" pitchFamily="18" charset="0"/>
              </a:rPr>
              <a:t>     </a:t>
            </a:r>
            <a:r>
              <a:rPr lang="el-GR" sz="1900" dirty="0" smtClean="0">
                <a:latin typeface="Times New Roman" pitchFamily="18" charset="0"/>
                <a:cs typeface="Times New Roman" pitchFamily="18" charset="0"/>
              </a:rPr>
              <a:t> </a:t>
            </a:r>
            <a:r>
              <a:rPr lang="el-GR" sz="1900" dirty="0">
                <a:latin typeface="Times New Roman" pitchFamily="18" charset="0"/>
                <a:cs typeface="Times New Roman" pitchFamily="18" charset="0"/>
              </a:rPr>
              <a:t>Ο τύπος των καυσίμων αυτών χρησιμοποιείται γενικά στους πυραύλους διαστημοπλοίων και στα συστήματα προώθησης διαστημικών σκαφών, επειδή, μετά την τροφοδοσία, το καύσιμο μπορεί να παραμείνει στα ντεπόζιτά τους επ' άπειρο, κάτι που δεν ισχύει για άλλα καύσιμα που χρησιμοποιούνταν την εποχή που αναπτύχθηκε η </a:t>
            </a:r>
            <a:r>
              <a:rPr lang="el-GR" sz="1900" dirty="0" smtClean="0">
                <a:latin typeface="Times New Roman" pitchFamily="18" charset="0"/>
                <a:cs typeface="Times New Roman" pitchFamily="18" charset="0"/>
              </a:rPr>
              <a:t>Αεροζίνη.</a:t>
            </a:r>
            <a:endParaRPr lang="el-GR" sz="1900" dirty="0">
              <a:latin typeface="Times New Roman" pitchFamily="18" charset="0"/>
              <a:cs typeface="Times New Roman" pitchFamily="18" charset="0"/>
            </a:endParaRPr>
          </a:p>
        </p:txBody>
      </p:sp>
      <p:sp>
        <p:nvSpPr>
          <p:cNvPr id="4" name="3 - Ορθογώνιο"/>
          <p:cNvSpPr/>
          <p:nvPr/>
        </p:nvSpPr>
        <p:spPr>
          <a:xfrm>
            <a:off x="2857488" y="642918"/>
            <a:ext cx="2826031" cy="923330"/>
          </a:xfrm>
          <a:prstGeom prst="rect">
            <a:avLst/>
          </a:prstGeom>
          <a:noFill/>
        </p:spPr>
        <p:txBody>
          <a:bodyPr wrap="none" lIns="91440" tIns="45720" rIns="91440" bIns="45720">
            <a:spAutoFit/>
          </a:bodyPr>
          <a:lstStyle/>
          <a:p>
            <a:pPr algn="ctr"/>
            <a:r>
              <a:rPr lang="el-GR" sz="5400" b="1" u="sng" cap="none" spc="0"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Καύσιμα</a:t>
            </a:r>
            <a:endParaRPr lang="el-GR" sz="5400" b="1" u="sng" cap="none" spc="0" dirty="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endParaRPr>
          </a:p>
        </p:txBody>
      </p:sp>
      <p:pic>
        <p:nvPicPr>
          <p:cNvPr id="3074" name="Picture 2" descr="C:\Users\student7\Desktop\1reh4b.gif"/>
          <p:cNvPicPr>
            <a:picLocks noChangeAspect="1" noChangeArrowheads="1"/>
          </p:cNvPicPr>
          <p:nvPr/>
        </p:nvPicPr>
        <p:blipFill>
          <a:blip r:embed="rId2" cstate="print"/>
          <a:srcRect/>
          <a:stretch>
            <a:fillRect/>
          </a:stretch>
        </p:blipFill>
        <p:spPr bwMode="auto">
          <a:xfrm>
            <a:off x="2285984" y="4139624"/>
            <a:ext cx="4476747" cy="27183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Γράφημα"/>
          <p:cNvGraphicFramePr/>
          <p:nvPr/>
        </p:nvGraphicFramePr>
        <p:xfrm>
          <a:off x="571472" y="285728"/>
          <a:ext cx="7786742" cy="471490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10"/>
          <p:cNvSpPr>
            <a:spLocks noChangeArrowheads="1"/>
          </p:cNvSpPr>
          <p:nvPr/>
        </p:nvSpPr>
        <p:spPr bwMode="auto">
          <a:xfrm>
            <a:off x="285720" y="5214950"/>
            <a:ext cx="857256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 απάντηση στην ερώτηση ήταν ομόφωνη. Και τα δύο φύλα απάντησαν ότι ο πρώτος που πάτησε στο φεγγάρι ήταν Νιλ Αμστρονγκ. </a:t>
            </a:r>
            <a:endPar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Γράφημα"/>
          <p:cNvGraphicFramePr/>
          <p:nvPr/>
        </p:nvGraphicFramePr>
        <p:xfrm>
          <a:off x="428596" y="357166"/>
          <a:ext cx="7929618" cy="4643470"/>
        </p:xfrm>
        <a:graphic>
          <a:graphicData uri="http://schemas.openxmlformats.org/drawingml/2006/chart">
            <c:chart xmlns:c="http://schemas.openxmlformats.org/drawingml/2006/chart" xmlns:r="http://schemas.openxmlformats.org/officeDocument/2006/relationships" r:id="rId2"/>
          </a:graphicData>
        </a:graphic>
      </p:graphicFrame>
      <p:sp>
        <p:nvSpPr>
          <p:cNvPr id="3" name="2 - Ορθογώνιο"/>
          <p:cNvSpPr/>
          <p:nvPr/>
        </p:nvSpPr>
        <p:spPr>
          <a:xfrm>
            <a:off x="500034" y="5214950"/>
            <a:ext cx="8215338" cy="923330"/>
          </a:xfrm>
          <a:prstGeom prst="rect">
            <a:avLst/>
          </a:prstGeom>
        </p:spPr>
        <p:txBody>
          <a:bodyPr wrap="square">
            <a:spAutoFit/>
          </a:bodyPr>
          <a:lstStyle/>
          <a:p>
            <a:pPr lvl="0" eaLnBrk="0" fontAlgn="base" hangingPunct="0">
              <a:spcBef>
                <a:spcPct val="0"/>
              </a:spcBef>
              <a:spcAft>
                <a:spcPct val="0"/>
              </a:spcAft>
              <a:buFont typeface="Arial" pitchFamily="34" charset="0"/>
              <a:buChar char="•"/>
            </a:pPr>
            <a:r>
              <a:rPr kumimoji="0" lang="el-G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Τα αγόρια στο μεγαλύτερο ποσοστό απάντησαν σωστά και είπαν ότι οι διαστημικές στολές έχουν ως βασικό υλικό το</a:t>
            </a:r>
            <a:r>
              <a:rPr kumimoji="0" lang="el-GR" b="1" i="0" u="none" strike="noStrike" cap="none" normalizeH="0" baseline="0" dirty="0" smtClean="0">
                <a:ln>
                  <a:noFill/>
                </a:ln>
                <a:solidFill>
                  <a:srgbClr val="943634"/>
                </a:solidFill>
                <a:effectLst/>
                <a:latin typeface="Times New Roman" pitchFamily="18" charset="0"/>
                <a:ea typeface="Calibri" pitchFamily="34" charset="0"/>
                <a:cs typeface="Times New Roman" pitchFamily="18" charset="0"/>
              </a:rPr>
              <a:t> </a:t>
            </a:r>
            <a:r>
              <a:rPr kumimoji="0" lang="el-G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ανθρακόνημα</a:t>
            </a:r>
            <a:r>
              <a:rPr kumimoji="0" lang="el-G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ενώ τα κορίτσια πίστευαν ότι το βασικό υλικό ήταν η απάντηση γ, το μονωτικό υλικό.</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Γράφημα"/>
          <p:cNvGraphicFramePr/>
          <p:nvPr/>
        </p:nvGraphicFramePr>
        <p:xfrm>
          <a:off x="928662" y="357166"/>
          <a:ext cx="6715172" cy="542928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11"/>
          <p:cNvSpPr>
            <a:spLocks noChangeArrowheads="1"/>
          </p:cNvSpPr>
          <p:nvPr/>
        </p:nvSpPr>
        <p:spPr bwMode="auto">
          <a:xfrm>
            <a:off x="571472" y="5357826"/>
            <a:ext cx="7761933"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l-G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Οι περισσότεροι γνώριζαν το καύσιμο που χρησιμοποιούν τα διαστημόπλοια</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Γράφημα"/>
          <p:cNvGraphicFramePr/>
          <p:nvPr/>
        </p:nvGraphicFramePr>
        <p:xfrm>
          <a:off x="571472" y="214290"/>
          <a:ext cx="7929618" cy="508378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9"/>
          <p:cNvSpPr>
            <a:spLocks noChangeArrowheads="1"/>
          </p:cNvSpPr>
          <p:nvPr/>
        </p:nvSpPr>
        <p:spPr bwMode="auto">
          <a:xfrm>
            <a:off x="571472" y="5214950"/>
            <a:ext cx="8159350"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Με την ερώτηση με τα βασικά μέρη του διαστημοπλοίου πάλι η απάντηση ήταν </a:t>
            </a:r>
            <a:endPar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kumimoji="0" lang="el-G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ομόφωνη και από τα δυο φύλα επέλεξαν το γ,</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που ήταν το όχημα εκτόξευσης, </a:t>
            </a:r>
            <a:endPar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kumimoji="0" lang="el-G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το όχημα διακυβέρνησης και το θαλαμίσκο διάσωσης. </a:t>
            </a:r>
            <a:endParaRPr kumimoji="0" lang="el-G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Γράφημα"/>
          <p:cNvGraphicFramePr/>
          <p:nvPr/>
        </p:nvGraphicFramePr>
        <p:xfrm>
          <a:off x="1285852" y="214290"/>
          <a:ext cx="6681473" cy="4429156"/>
        </p:xfrm>
        <a:graphic>
          <a:graphicData uri="http://schemas.openxmlformats.org/drawingml/2006/chart">
            <c:chart xmlns:c="http://schemas.openxmlformats.org/drawingml/2006/chart" xmlns:r="http://schemas.openxmlformats.org/officeDocument/2006/relationships" r:id="rId2"/>
          </a:graphicData>
        </a:graphic>
      </p:graphicFrame>
      <p:sp>
        <p:nvSpPr>
          <p:cNvPr id="3" name="2 - Ορθογώνιο"/>
          <p:cNvSpPr/>
          <p:nvPr/>
        </p:nvSpPr>
        <p:spPr>
          <a:xfrm>
            <a:off x="571472" y="4572008"/>
            <a:ext cx="8143932" cy="1200329"/>
          </a:xfrm>
          <a:prstGeom prst="rect">
            <a:avLst/>
          </a:prstGeom>
        </p:spPr>
        <p:txBody>
          <a:bodyPr wrap="square">
            <a:spAutoFit/>
          </a:bodyPr>
          <a:lstStyle/>
          <a:p>
            <a:pPr lvl="0" fontAlgn="base">
              <a:spcBef>
                <a:spcPct val="0"/>
              </a:spcBef>
              <a:spcAft>
                <a:spcPct val="0"/>
              </a:spcAft>
              <a:buFont typeface="Arial" pitchFamily="34" charset="0"/>
              <a:buChar char="•"/>
            </a:pPr>
            <a:r>
              <a:rPr kumimoji="0" lang="el-G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Παρατηρήσαμε ότι τα αγόρια γνώριζαν τι είναι </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curiosity</a:t>
            </a:r>
            <a:r>
              <a:rPr kumimoji="0" lang="el-G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,τροχοφόρο ρομπότ. Τα κορίτσια είχαν ως δημοφιλέστερη απάντηση ότι το τροχοφόρο ρομπότ είναι δορυφόρος.</a:t>
            </a:r>
            <a:endParaRPr kumimoji="0" lang="el-GR"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endParaRPr kumimoji="0" lang="el-G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student7\Desktop\154128865.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 name="2 - Θέση περιεχομένου"/>
          <p:cNvSpPr>
            <a:spLocks noGrp="1"/>
          </p:cNvSpPr>
          <p:nvPr>
            <p:ph idx="1"/>
          </p:nvPr>
        </p:nvSpPr>
        <p:spPr/>
        <p:txBody>
          <a:bodyPr>
            <a:normAutofit/>
          </a:bodyPr>
          <a:lstStyle/>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Τα </a:t>
            </a:r>
            <a:r>
              <a:rPr lang="el-GR" sz="1800" dirty="0">
                <a:latin typeface="Times New Roman" pitchFamily="18" charset="0"/>
                <a:cs typeface="Times New Roman" pitchFamily="18" charset="0"/>
              </a:rPr>
              <a:t>συμπεράσματα των αποτελεσμάτων τα </a:t>
            </a:r>
            <a:r>
              <a:rPr lang="el-GR" sz="1800" dirty="0" smtClean="0">
                <a:latin typeface="Times New Roman" pitchFamily="18" charset="0"/>
                <a:cs typeface="Times New Roman" pitchFamily="18" charset="0"/>
              </a:rPr>
              <a:t>οποία λήφθηκαν </a:t>
            </a:r>
            <a:r>
              <a:rPr lang="el-GR" sz="1800" dirty="0">
                <a:latin typeface="Times New Roman" pitchFamily="18" charset="0"/>
                <a:cs typeface="Times New Roman" pitchFamily="18" charset="0"/>
              </a:rPr>
              <a:t>μέσω των </a:t>
            </a:r>
            <a:r>
              <a:rPr lang="el-GR" sz="1800" dirty="0" smtClean="0">
                <a:latin typeface="Times New Roman" pitchFamily="18" charset="0"/>
                <a:cs typeface="Times New Roman" pitchFamily="18" charset="0"/>
              </a:rPr>
              <a:t>      ερωτηματολογίων  </a:t>
            </a:r>
            <a:r>
              <a:rPr lang="el-GR" sz="1800" dirty="0">
                <a:latin typeface="Times New Roman" pitchFamily="18" charset="0"/>
                <a:cs typeface="Times New Roman" pitchFamily="18" charset="0"/>
              </a:rPr>
              <a:t>μας δημιούργησαν αρκετές εντυπώσεις για τις γνώσεις των ατόμων στα θέματα του διαστήματος κάθε </a:t>
            </a:r>
            <a:r>
              <a:rPr lang="el-GR" sz="1800" dirty="0" smtClean="0">
                <a:latin typeface="Times New Roman" pitchFamily="18" charset="0"/>
                <a:cs typeface="Times New Roman" pitchFamily="18" charset="0"/>
              </a:rPr>
              <a:t>και </a:t>
            </a:r>
            <a:r>
              <a:rPr lang="el-GR" sz="1800" dirty="0">
                <a:latin typeface="Times New Roman" pitchFamily="18" charset="0"/>
                <a:cs typeface="Times New Roman" pitchFamily="18" charset="0"/>
              </a:rPr>
              <a:t>του διαστημοπλοίου</a:t>
            </a:r>
            <a:r>
              <a:rPr lang="el-GR" sz="1800" dirty="0" smtClean="0">
                <a:latin typeface="Times New Roman" pitchFamily="18" charset="0"/>
                <a:cs typeface="Times New Roman" pitchFamily="18" charset="0"/>
              </a:rPr>
              <a:t>.</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Καταλάβαμε </a:t>
            </a:r>
            <a:r>
              <a:rPr lang="el-GR" sz="1800" dirty="0">
                <a:latin typeface="Times New Roman" pitchFamily="18" charset="0"/>
                <a:cs typeface="Times New Roman" pitchFamily="18" charset="0"/>
              </a:rPr>
              <a:t>πως οι νέοι κυρίως έχουν ποικίλες γνώσεις στα θέματα των διαστημοπλοίων καθώς στην πρώτη ερώτηση όλοι γνώριζαν τι καύσιμα χρησιμοποιούν τα διαστημόπλοια και από τα δυο φύλα. </a:t>
            </a:r>
            <a:endParaRPr lang="el-GR" sz="1800" dirty="0" smtClean="0">
              <a:latin typeface="Times New Roman" pitchFamily="18" charset="0"/>
              <a:cs typeface="Times New Roman" pitchFamily="18" charset="0"/>
            </a:endParaRP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Επίσης </a:t>
            </a:r>
            <a:r>
              <a:rPr lang="el-GR" sz="1800" dirty="0">
                <a:latin typeface="Times New Roman" pitchFamily="18" charset="0"/>
                <a:cs typeface="Times New Roman" pitchFamily="18" charset="0"/>
              </a:rPr>
              <a:t>γενικά διαπιστώσαμε πως τα αγόρια γνωρίζουν περισσότερο από τα κορίτσια. Αυτό που μας δημιούργησε μεγαλύτερη εντύπωση ήταν ότι στην τρίτη ερώτηση όπου υπήρχαν διάφορες γνώμες.</a:t>
            </a:r>
          </a:p>
        </p:txBody>
      </p:sp>
      <p:sp>
        <p:nvSpPr>
          <p:cNvPr id="4" name="3 - Ορθογώνιο"/>
          <p:cNvSpPr/>
          <p:nvPr/>
        </p:nvSpPr>
        <p:spPr>
          <a:xfrm>
            <a:off x="2143108" y="428604"/>
            <a:ext cx="4682693" cy="923330"/>
          </a:xfrm>
          <a:prstGeom prst="rect">
            <a:avLst/>
          </a:prstGeom>
          <a:noFill/>
        </p:spPr>
        <p:txBody>
          <a:bodyPr wrap="none" lIns="91440" tIns="45720" rIns="91440" bIns="45720">
            <a:spAutoFit/>
          </a:bodyPr>
          <a:lstStyle/>
          <a:p>
            <a:pPr algn="ctr"/>
            <a:r>
              <a:rPr lang="el-GR" sz="5400" b="1" u="sng" cap="none" spc="0"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Συμπεράσματα</a:t>
            </a:r>
            <a:endParaRPr lang="el-GR" sz="5400" b="1" u="sng" cap="none" spc="0" dirty="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28"/>
            <a:ext cx="8229600" cy="1928826"/>
          </a:xfrm>
        </p:spPr>
        <p:txBody>
          <a:bodyPr>
            <a:normAutofit fontScale="90000"/>
          </a:bodyPr>
          <a:lstStyle/>
          <a:p>
            <a:pPr algn="ctr"/>
            <a:r>
              <a:rPr lang="el-GR" b="1" i="1" u="sng"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r>
            <a:br>
              <a:rPr lang="el-GR" b="1" i="1" u="sng"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br>
            <a:r>
              <a:rPr lang="el-GR" b="1" i="1" u="sng"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r>
            <a:br>
              <a:rPr lang="el-GR" b="1" i="1" u="sng"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br>
            <a:r>
              <a:rPr lang="el-GR" b="1" i="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r>
            <a:br>
              <a:rPr lang="el-GR" b="1" i="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br>
            <a:r>
              <a:rPr lang="el-GR" b="1" i="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r>
            <a:br>
              <a:rPr lang="el-GR" b="1" i="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br>
            <a:r>
              <a:rPr lang="el-GR" b="1" i="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r>
            <a:br>
              <a:rPr lang="el-GR" b="1" i="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br>
            <a:r>
              <a:rPr lang="el-GR" sz="6000" b="1" u="sng" cap="none" spc="0"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Εισαγωγή</a:t>
            </a:r>
            <a:r>
              <a:rPr lang="el-GR" b="1" cap="none" spc="0"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rPr>
              <a:t/>
            </a:r>
            <a:br>
              <a:rPr lang="el-GR" b="1" cap="none" spc="0"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rPr>
            </a:br>
            <a:r>
              <a:rPr lang="el-GR"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el-GR" i="1" u="sng" dirty="0">
              <a:latin typeface="Times New Roman" pitchFamily="18" charset="0"/>
              <a:cs typeface="Times New Roman" pitchFamily="18" charset="0"/>
            </a:endParaRPr>
          </a:p>
        </p:txBody>
      </p:sp>
      <p:sp>
        <p:nvSpPr>
          <p:cNvPr id="3" name="2 - Θέση περιεχομένου"/>
          <p:cNvSpPr>
            <a:spLocks noGrp="1"/>
          </p:cNvSpPr>
          <p:nvPr>
            <p:ph idx="1"/>
          </p:nvPr>
        </p:nvSpPr>
        <p:spPr>
          <a:xfrm>
            <a:off x="214282" y="3357562"/>
            <a:ext cx="8229600" cy="3000396"/>
          </a:xfrm>
        </p:spPr>
        <p:txBody>
          <a:bodyPr>
            <a:normAutofit fontScale="92500"/>
          </a:bodyPr>
          <a:lstStyle/>
          <a:p>
            <a:pPr>
              <a:buNone/>
            </a:pPr>
            <a:r>
              <a:rPr lang="en-US" dirty="0" smtClean="0"/>
              <a:t>  </a:t>
            </a:r>
            <a:endParaRPr lang="el-GR" sz="1800" dirty="0">
              <a:latin typeface="Times New Roman" pitchFamily="18" charset="0"/>
              <a:cs typeface="Times New Roman" pitchFamily="18" charset="0"/>
            </a:endParaRPr>
          </a:p>
          <a:p>
            <a:pPr>
              <a:buNone/>
            </a:pPr>
            <a:r>
              <a:rPr lang="el-GR" sz="2400" dirty="0">
                <a:latin typeface="Times New Roman" pitchFamily="18" charset="0"/>
                <a:cs typeface="Times New Roman" pitchFamily="18" charset="0"/>
              </a:rPr>
              <a:t>α) Το όχημα εκτόξευσης, που αποτελείται από πολυώροφο πύραυλο</a:t>
            </a:r>
            <a:r>
              <a:rPr lang="el-GR"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a:p>
            <a:pPr>
              <a:buNone/>
            </a:pPr>
            <a:r>
              <a:rPr lang="el-GR" sz="2400" dirty="0">
                <a:latin typeface="Times New Roman" pitchFamily="18" charset="0"/>
                <a:cs typeface="Times New Roman" pitchFamily="18" charset="0"/>
              </a:rPr>
              <a:t>β) </a:t>
            </a:r>
            <a:r>
              <a:rPr lang="en-US" sz="2400" dirty="0">
                <a:latin typeface="Times New Roman" pitchFamily="18" charset="0"/>
                <a:cs typeface="Times New Roman" pitchFamily="18" charset="0"/>
              </a:rPr>
              <a:t>T</a:t>
            </a:r>
            <a:r>
              <a:rPr lang="el-GR" sz="2400" dirty="0">
                <a:latin typeface="Times New Roman" pitchFamily="18" charset="0"/>
                <a:cs typeface="Times New Roman" pitchFamily="18" charset="0"/>
              </a:rPr>
              <a:t>ο όχημα διακυβέρνησης, που περιέχει τα διάφορα όργανα πτήσης και επικοινωνίας</a:t>
            </a:r>
            <a:r>
              <a:rPr lang="el-GR"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buNone/>
            </a:pPr>
            <a:endParaRPr lang="el-GR" sz="2400" dirty="0">
              <a:latin typeface="Times New Roman" pitchFamily="18" charset="0"/>
              <a:cs typeface="Times New Roman" pitchFamily="18" charset="0"/>
            </a:endParaRPr>
          </a:p>
          <a:p>
            <a:pPr>
              <a:buNone/>
            </a:pPr>
            <a:r>
              <a:rPr lang="el-GR" sz="2400" dirty="0">
                <a:latin typeface="Times New Roman" pitchFamily="18" charset="0"/>
                <a:cs typeface="Times New Roman" pitchFamily="18" charset="0"/>
              </a:rPr>
              <a:t>γ) </a:t>
            </a:r>
            <a:r>
              <a:rPr lang="en-US" sz="2400" dirty="0">
                <a:latin typeface="Times New Roman" pitchFamily="18" charset="0"/>
                <a:cs typeface="Times New Roman" pitchFamily="18" charset="0"/>
              </a:rPr>
              <a:t>T</a:t>
            </a:r>
            <a:r>
              <a:rPr lang="el-GR" sz="2400" dirty="0">
                <a:latin typeface="Times New Roman" pitchFamily="18" charset="0"/>
                <a:cs typeface="Times New Roman" pitchFamily="18" charset="0"/>
              </a:rPr>
              <a:t>ο θαλαμίσκο διάσωσης, για την επιστροφή στη Γη. </a:t>
            </a:r>
          </a:p>
        </p:txBody>
      </p:sp>
      <p:pic>
        <p:nvPicPr>
          <p:cNvPr id="3074" name="Picture 2" descr="C:\Users\student7\Desktop\imgres.jpg"/>
          <p:cNvPicPr>
            <a:picLocks noChangeAspect="1" noChangeArrowheads="1"/>
          </p:cNvPicPr>
          <p:nvPr/>
        </p:nvPicPr>
        <p:blipFill>
          <a:blip r:embed="rId2" cstate="print"/>
          <a:srcRect/>
          <a:stretch>
            <a:fillRect/>
          </a:stretch>
        </p:blipFill>
        <p:spPr bwMode="auto">
          <a:xfrm>
            <a:off x="6391305" y="152390"/>
            <a:ext cx="2466975" cy="1847850"/>
          </a:xfrm>
          <a:prstGeom prst="rect">
            <a:avLst/>
          </a:prstGeom>
          <a:noFill/>
        </p:spPr>
      </p:pic>
      <p:sp>
        <p:nvSpPr>
          <p:cNvPr id="5" name="4 - Ορθογώνιο"/>
          <p:cNvSpPr/>
          <p:nvPr/>
        </p:nvSpPr>
        <p:spPr>
          <a:xfrm>
            <a:off x="0" y="2000240"/>
            <a:ext cx="9001156" cy="1631216"/>
          </a:xfrm>
          <a:prstGeom prst="rect">
            <a:avLst/>
          </a:prstGeom>
        </p:spPr>
        <p:txBody>
          <a:bodyPr wrap="square">
            <a:spAutoFit/>
          </a:bodyPr>
          <a:lstStyle/>
          <a:p>
            <a:r>
              <a:rPr lang="el-GR" sz="2000" dirty="0" smtClean="0"/>
              <a:t> </a:t>
            </a:r>
            <a:r>
              <a:rPr lang="el-GR" sz="2000" dirty="0" smtClean="0">
                <a:latin typeface="Times New Roman" pitchFamily="18" charset="0"/>
                <a:cs typeface="Times New Roman" pitchFamily="18" charset="0"/>
              </a:rPr>
              <a:t>Η ερευνητική μας εργασία ασχολείται με το μέσο μεταφοράς του διαστήματος, τα διαστημόπλοια. Αρχικά ασχοληθήκαμε με την ιστορία του διαστημοπλοίου. Ιδιαίτερη εντύπωση μας έκαναν οι σημαντικές εξελίξεις στο σχεδιασμό τους. Στην συνέχεια αναπτύξαμε τα μέρη των διαστημοπλοίων και τον τρόπο λειτουργίας τους. Τα μέρη αυτά είναι: </a:t>
            </a:r>
            <a:endParaRPr lang="el-GR" sz="2000" dirty="0"/>
          </a:p>
        </p:txBody>
      </p:sp>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500034" y="1785926"/>
            <a:ext cx="7772400" cy="1362456"/>
          </a:xfrm>
        </p:spPr>
        <p:txBody>
          <a:bodyPr/>
          <a:lstStyle/>
          <a:p>
            <a:pPr algn="ctr"/>
            <a:r>
              <a:rPr lang="el-GR" sz="6000" dirty="0" smtClean="0"/>
              <a:t>ΕΥΧΑΡΙΣΤΟΥΜΕ ΓΙΑ ΤΗΝ ΠΡΟΣΟΧΗ ΣΑΣ</a:t>
            </a:r>
            <a:endParaRPr lang="el-GR" dirty="0"/>
          </a:p>
        </p:txBody>
      </p:sp>
      <p:sp>
        <p:nvSpPr>
          <p:cNvPr id="6" name="5 - Θέση κειμένου"/>
          <p:cNvSpPr>
            <a:spLocks noGrp="1"/>
          </p:cNvSpPr>
          <p:nvPr>
            <p:ph type="body" idx="1"/>
          </p:nvPr>
        </p:nvSpPr>
        <p:spPr>
          <a:xfrm>
            <a:off x="500034" y="5214950"/>
            <a:ext cx="7772400" cy="1509712"/>
          </a:xfrm>
        </p:spPr>
        <p:txBody>
          <a:bodyPr/>
          <a:lstStyle/>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357298"/>
            <a:ext cx="4857752" cy="5000660"/>
          </a:xfrm>
        </p:spPr>
        <p:txBody>
          <a:bodyPr>
            <a:noAutofit/>
          </a:bodyPr>
          <a:lstStyle/>
          <a:p>
            <a:pPr>
              <a:buNone/>
            </a:pP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Από τα βασικότερα θέματα ήταν τα καύσιμα των διαστημοπλοίων καθώς και το κόστος τους. Στα πλαίσια διερεύνησης των αποστολών στο διάστημα είναι το </a:t>
            </a:r>
            <a:r>
              <a:rPr lang="en-US" sz="2000" dirty="0" smtClean="0">
                <a:solidFill>
                  <a:srgbClr val="FF0000"/>
                </a:solidFill>
                <a:latin typeface="Times New Roman" pitchFamily="18" charset="0"/>
                <a:cs typeface="Times New Roman" pitchFamily="18" charset="0"/>
              </a:rPr>
              <a:t>Curiosity</a:t>
            </a:r>
            <a:r>
              <a:rPr lang="el-GR" sz="2000" dirty="0" smtClean="0">
                <a:solidFill>
                  <a:srgbClr val="FF0000"/>
                </a:solidFill>
                <a:latin typeface="Times New Roman" pitchFamily="18" charset="0"/>
                <a:cs typeface="Times New Roman" pitchFamily="18" charset="0"/>
              </a:rPr>
              <a:t> – το ρομπότ της </a:t>
            </a:r>
            <a:r>
              <a:rPr lang="en-US" sz="2000" dirty="0" smtClean="0">
                <a:solidFill>
                  <a:srgbClr val="FF0000"/>
                </a:solidFill>
                <a:latin typeface="Times New Roman" pitchFamily="18" charset="0"/>
                <a:cs typeface="Times New Roman" pitchFamily="18" charset="0"/>
              </a:rPr>
              <a:t>NASA</a:t>
            </a:r>
            <a:r>
              <a:rPr lang="el-GR" sz="2000" dirty="0" smtClean="0">
                <a:solidFill>
                  <a:srgbClr val="FF0000"/>
                </a:solidFill>
                <a:latin typeface="Times New Roman" pitchFamily="18" charset="0"/>
                <a:cs typeface="Times New Roman" pitchFamily="18" charset="0"/>
              </a:rPr>
              <a:t> </a:t>
            </a:r>
            <a:r>
              <a:rPr lang="el-GR" sz="2000" dirty="0" smtClean="0">
                <a:latin typeface="Times New Roman" pitchFamily="18" charset="0"/>
                <a:cs typeface="Times New Roman" pitchFamily="18" charset="0"/>
              </a:rPr>
              <a:t>το όποιο αποτελεί από τις πρωτοπόρες, από άποψη τεχνολογίας, αποστολές. </a:t>
            </a: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p>
          <a:p>
            <a:pPr>
              <a:buNone/>
            </a:pP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Είναι ήδη γνωστό, ότι κατάφερε να αγγίξει, ξεδιπλώνοντας το μηχανικό του βραχίονα, έναν μικρό βράχο σε σχήμα πυραμίδας στην επιφάνεια του</a:t>
            </a:r>
            <a:r>
              <a:rPr lang="el-GR" sz="2000" dirty="0" smtClean="0">
                <a:solidFill>
                  <a:srgbClr val="FF0000"/>
                </a:solidFill>
                <a:latin typeface="Times New Roman" pitchFamily="18" charset="0"/>
                <a:cs typeface="Times New Roman" pitchFamily="18" charset="0"/>
              </a:rPr>
              <a:t> πλανήτη Άρη</a:t>
            </a:r>
            <a:r>
              <a:rPr lang="el-GR" sz="2000" dirty="0" smtClean="0">
                <a:latin typeface="Times New Roman" pitchFamily="18" charset="0"/>
                <a:cs typeface="Times New Roman" pitchFamily="18" charset="0"/>
              </a:rPr>
              <a:t>. Είναι η πρώτη σημαντική επαφή του, από τις αρχές Αυγούστου που έφτασε στον Άρη, αν και η πέτρα από βασάλτη που άγγιξε δεν εξάπτει τόσο το ενδιαφέρον των επιστημόνων. </a:t>
            </a:r>
          </a:p>
          <a:p>
            <a:endParaRPr lang="el-GR" sz="2000" dirty="0"/>
          </a:p>
        </p:txBody>
      </p:sp>
      <p:sp>
        <p:nvSpPr>
          <p:cNvPr id="4" name="1 - Τίτλος"/>
          <p:cNvSpPr txBox="1">
            <a:spLocks/>
          </p:cNvSpPr>
          <p:nvPr/>
        </p:nvSpPr>
        <p:spPr>
          <a:xfrm>
            <a:off x="457200" y="-24"/>
            <a:ext cx="8229600" cy="142876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b="1" i="1" u="sng" strike="noStrike" kern="120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Times New Roman" pitchFamily="18" charset="0"/>
                <a:ea typeface="+mj-ea"/>
                <a:cs typeface="Times New Roman" pitchFamily="18" charset="0"/>
              </a:rPr>
              <a:t/>
            </a:r>
            <a:br>
              <a:rPr kumimoji="0" lang="el-GR" b="1" i="1" u="sng" strike="noStrike" kern="120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Times New Roman" pitchFamily="18" charset="0"/>
                <a:ea typeface="+mj-ea"/>
                <a:cs typeface="Times New Roman" pitchFamily="18" charset="0"/>
              </a:rPr>
            </a:br>
            <a:r>
              <a:rPr lang="el-GR" sz="5400" b="1" u="sng"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latin typeface="Times New Roman" pitchFamily="18" charset="0"/>
                <a:ea typeface="+mj-ea"/>
                <a:cs typeface="Times New Roman" pitchFamily="18" charset="0"/>
              </a:rPr>
              <a:t>Εισαγωγή</a:t>
            </a:r>
            <a:r>
              <a:rPr kumimoji="0" lang="el-GR" b="1" i="1" u="sng" strike="noStrike" kern="1200" cap="none" spc="0" normalizeH="0" baseline="0" noProof="0"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uLnTx/>
                <a:uFillTx/>
                <a:latin typeface="Times New Roman" pitchFamily="18" charset="0"/>
                <a:ea typeface="+mj-ea"/>
                <a:cs typeface="Times New Roman" pitchFamily="18" charset="0"/>
              </a:rPr>
              <a:t/>
            </a:r>
            <a:br>
              <a:rPr kumimoji="0" lang="el-GR" b="1" i="1" u="sng" strike="noStrike" kern="1200" cap="none" spc="0" normalizeH="0" baseline="0" noProof="0"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uLnTx/>
                <a:uFillTx/>
                <a:latin typeface="Times New Roman" pitchFamily="18" charset="0"/>
                <a:ea typeface="+mj-ea"/>
                <a:cs typeface="Times New Roman" pitchFamily="18" charset="0"/>
              </a:rPr>
            </a:br>
            <a:r>
              <a:rPr kumimoji="0" lang="el-GR" b="1" i="1" u="sng" strike="noStrike" kern="120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Times New Roman" pitchFamily="18" charset="0"/>
                <a:ea typeface="+mj-ea"/>
                <a:cs typeface="Times New Roman" pitchFamily="18" charset="0"/>
              </a:rPr>
              <a:t>                                </a:t>
            </a:r>
            <a:endParaRPr kumimoji="0" lang="el-GR" b="0" i="1" u="sng"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1026" name="Picture 2" descr="C:\Users\student7\Desktop\curiosity2 (1).jpg"/>
          <p:cNvPicPr>
            <a:picLocks noChangeAspect="1" noChangeArrowheads="1"/>
          </p:cNvPicPr>
          <p:nvPr/>
        </p:nvPicPr>
        <p:blipFill>
          <a:blip r:embed="rId2" cstate="print"/>
          <a:srcRect/>
          <a:stretch>
            <a:fillRect/>
          </a:stretch>
        </p:blipFill>
        <p:spPr bwMode="auto">
          <a:xfrm>
            <a:off x="5143504" y="1714488"/>
            <a:ext cx="3500462" cy="2386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student7\Desktop\Curiosity_beam_500.jpg"/>
          <p:cNvPicPr>
            <a:picLocks noChangeAspect="1" noChangeArrowheads="1"/>
          </p:cNvPicPr>
          <p:nvPr/>
        </p:nvPicPr>
        <p:blipFill>
          <a:blip r:embed="rId3" cstate="print"/>
          <a:srcRect/>
          <a:stretch>
            <a:fillRect/>
          </a:stretch>
        </p:blipFill>
        <p:spPr bwMode="auto">
          <a:xfrm>
            <a:off x="5143504" y="4143379"/>
            <a:ext cx="3500462" cy="23873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935480"/>
            <a:ext cx="5043494" cy="4389120"/>
          </a:xfrm>
        </p:spPr>
        <p:txBody>
          <a:bodyPr>
            <a:normAutofit lnSpcReduction="10000"/>
          </a:bodyPr>
          <a:lstStyle/>
          <a:p>
            <a:r>
              <a:rPr lang="el-GR" sz="1800" dirty="0" smtClean="0">
                <a:latin typeface="Times New Roman" pitchFamily="18" charset="0"/>
                <a:cs typeface="Times New Roman" pitchFamily="18" charset="0"/>
              </a:rPr>
              <a:t>Επίσης αναφέρουμε τους τύπους των διαστημοπλοίων και τα υλικά τα οποία χρησιμοποιούνται στο σχεδιασμό των στολών των αστροναυτών. Η στολή έχει την ονομασία NDX-1, κατασκευάστηκε με χρηματοδότηση της NASA και κόστισε 100.000 δολάρια. Αποτελείται από 350 διαφορετικά υλικά στα οποία συμπεριλαμβάνεται το Κέβλαρ, το υλικό με το οποίο κατασκευάζονται τα αλεξίσφαιρα γιλέκα.</a:t>
            </a:r>
          </a:p>
          <a:p>
            <a:r>
              <a:rPr lang="el-GR" sz="1800" dirty="0" smtClean="0">
                <a:latin typeface="Times New Roman" pitchFamily="18" charset="0"/>
                <a:cs typeface="Times New Roman" pitchFamily="18" charset="0"/>
              </a:rPr>
              <a:t>Έχουν επίσης χρησιμοποιηθεί ανθρακονήματα για να περιοριστεί στο μέγιστο δυνατό βαθμό το βάρος της στολής χωρίς όμως να περιοριστεί καθόλου η αντοχή της. Όποιος την φοράει μπορεί να κινείται με ασφάλεια σε συνθήκες πολικού ψύχους και ανέμων η ταχύτητα των οποίων αγγίζει τα 100 χλμ/ώρα.</a:t>
            </a:r>
            <a:endParaRPr lang="el-GR" sz="1800" dirty="0">
              <a:latin typeface="Times New Roman" pitchFamily="18" charset="0"/>
              <a:cs typeface="Times New Roman" pitchFamily="18" charset="0"/>
            </a:endParaRPr>
          </a:p>
        </p:txBody>
      </p:sp>
      <p:sp>
        <p:nvSpPr>
          <p:cNvPr id="6" name="1 - Τίτλος"/>
          <p:cNvSpPr txBox="1">
            <a:spLocks/>
          </p:cNvSpPr>
          <p:nvPr/>
        </p:nvSpPr>
        <p:spPr>
          <a:xfrm>
            <a:off x="457200" y="285728"/>
            <a:ext cx="8229600" cy="142876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b="1" i="1" u="sng" strike="noStrike" kern="120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Times New Roman" pitchFamily="18" charset="0"/>
                <a:ea typeface="+mj-ea"/>
                <a:cs typeface="Times New Roman" pitchFamily="18" charset="0"/>
              </a:rPr>
              <a:t/>
            </a:r>
            <a:br>
              <a:rPr kumimoji="0" lang="el-GR" b="1" i="1" u="sng" strike="noStrike" kern="120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Times New Roman" pitchFamily="18" charset="0"/>
                <a:ea typeface="+mj-ea"/>
                <a:cs typeface="Times New Roman" pitchFamily="18" charset="0"/>
              </a:rPr>
            </a:br>
            <a:r>
              <a:rPr lang="el-GR" sz="5400" b="1" u="sng"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latin typeface="Times New Roman" pitchFamily="18" charset="0"/>
                <a:ea typeface="+mj-ea"/>
                <a:cs typeface="Times New Roman" pitchFamily="18" charset="0"/>
              </a:rPr>
              <a:t>Εισαγωγή</a:t>
            </a:r>
            <a:r>
              <a:rPr kumimoji="0" lang="el-GR" b="1" u="sng" strike="noStrike" kern="1200" cap="none" spc="0" normalizeH="0" baseline="0" noProof="0"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uLnTx/>
                <a:uFillTx/>
                <a:latin typeface="Times New Roman" pitchFamily="18" charset="0"/>
                <a:ea typeface="+mj-ea"/>
                <a:cs typeface="Times New Roman" pitchFamily="18" charset="0"/>
              </a:rPr>
              <a:t/>
            </a:r>
            <a:br>
              <a:rPr kumimoji="0" lang="el-GR" b="1" u="sng" strike="noStrike" kern="1200" cap="none" spc="0" normalizeH="0" baseline="0" noProof="0"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uLnTx/>
                <a:uFillTx/>
                <a:latin typeface="Times New Roman" pitchFamily="18" charset="0"/>
                <a:ea typeface="+mj-ea"/>
                <a:cs typeface="Times New Roman" pitchFamily="18" charset="0"/>
              </a:rPr>
            </a:br>
            <a:r>
              <a:rPr kumimoji="0" lang="el-GR" b="1" u="sng" strike="noStrike" kern="120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Times New Roman" pitchFamily="18" charset="0"/>
                <a:ea typeface="+mj-ea"/>
                <a:cs typeface="Times New Roman" pitchFamily="18" charset="0"/>
              </a:rPr>
              <a:t>                                </a:t>
            </a:r>
            <a:endParaRPr kumimoji="0" lang="el-GR" b="0" u="sng"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2050" name="Picture 2" descr="C:\Users\student7\Downloads\NDX-1.jpg"/>
          <p:cNvPicPr>
            <a:picLocks noChangeAspect="1" noChangeArrowheads="1"/>
          </p:cNvPicPr>
          <p:nvPr/>
        </p:nvPicPr>
        <p:blipFill>
          <a:blip r:embed="rId2" cstate="print"/>
          <a:srcRect/>
          <a:stretch>
            <a:fillRect/>
          </a:stretch>
        </p:blipFill>
        <p:spPr bwMode="auto">
          <a:xfrm>
            <a:off x="5381630" y="2643182"/>
            <a:ext cx="3619525"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1643050"/>
            <a:ext cx="8229600" cy="3143272"/>
          </a:xfrm>
        </p:spPr>
        <p:txBody>
          <a:bodyPr>
            <a:normAutofit/>
          </a:bodyPr>
          <a:lstStyle/>
          <a:p>
            <a:pPr>
              <a:buNone/>
            </a:pP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Εκτός από τη βιβλιογραφική έρευνα στείλαμε ένα </a:t>
            </a:r>
            <a:r>
              <a:rPr lang="en-US" sz="2000" dirty="0" smtClean="0">
                <a:latin typeface="Times New Roman" pitchFamily="18" charset="0"/>
                <a:cs typeface="Times New Roman" pitchFamily="18" charset="0"/>
              </a:rPr>
              <a:t>e</a:t>
            </a:r>
            <a:r>
              <a:rPr lang="el-GR"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mail</a:t>
            </a:r>
            <a:r>
              <a:rPr lang="el-GR" sz="2000" dirty="0" smtClean="0">
                <a:latin typeface="Times New Roman" pitchFamily="18" charset="0"/>
                <a:cs typeface="Times New Roman" pitchFamily="18" charset="0"/>
              </a:rPr>
              <a:t> στην </a:t>
            </a:r>
            <a:r>
              <a:rPr lang="en-US" sz="2000" dirty="0" smtClean="0">
                <a:latin typeface="Times New Roman" pitchFamily="18" charset="0"/>
                <a:cs typeface="Times New Roman" pitchFamily="18" charset="0"/>
              </a:rPr>
              <a:t>NASA</a:t>
            </a:r>
            <a:r>
              <a:rPr lang="el-GR" sz="2000" dirty="0" smtClean="0">
                <a:latin typeface="Times New Roman" pitchFamily="18" charset="0"/>
                <a:cs typeface="Times New Roman" pitchFamily="18" charset="0"/>
              </a:rPr>
              <a:t> με ερωτήσεις που αφορούν τα  παραπάνω θέματα. Επίσης δημιουργήσαμε ερωτηματολόγια προκειμένου να διερευνήσουμε τις γνώσεις των μαθητών στα παραπάνω θέματα. Το ενδιαφέρον μας κίνησε η μεγάλη αλλαγή του σχεδιασμού των διαστημοπλοίων ως προς το σχήμα και τη μορφολογία του. Το βασικό υλικό των καυσίμων είναι η Αεροζίνη 50 η οποία κοστίζει σχεδόν 2 ευρώ το λίτρο. Επίσης οι σημαντικότεροι τύποι διαστημοπλοίων είναι το </a:t>
            </a:r>
            <a:r>
              <a:rPr lang="en-US" sz="2000" dirty="0" smtClean="0">
                <a:latin typeface="Times New Roman" pitchFamily="18" charset="0"/>
                <a:cs typeface="Times New Roman" pitchFamily="18" charset="0"/>
              </a:rPr>
              <a:t>Columbia</a:t>
            </a:r>
            <a:r>
              <a:rPr lang="el-G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Atlantis</a:t>
            </a:r>
            <a:r>
              <a:rPr lang="el-G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Challenger</a:t>
            </a:r>
            <a:r>
              <a:rPr lang="el-GR" sz="2000" dirty="0" smtClean="0">
                <a:latin typeface="Times New Roman" pitchFamily="18" charset="0"/>
                <a:cs typeface="Times New Roman" pitchFamily="18" charset="0"/>
              </a:rPr>
              <a:t>.</a:t>
            </a:r>
            <a:endParaRPr lang="el-GR" sz="2000" dirty="0">
              <a:latin typeface="Times New Roman" pitchFamily="18" charset="0"/>
              <a:cs typeface="Times New Roman" pitchFamily="18" charset="0"/>
            </a:endParaRPr>
          </a:p>
        </p:txBody>
      </p:sp>
      <p:sp>
        <p:nvSpPr>
          <p:cNvPr id="4" name="1 - Τίτλος"/>
          <p:cNvSpPr txBox="1">
            <a:spLocks/>
          </p:cNvSpPr>
          <p:nvPr/>
        </p:nvSpPr>
        <p:spPr>
          <a:xfrm>
            <a:off x="457200" y="285728"/>
            <a:ext cx="8229600" cy="142876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b="1" i="1" u="sng" strike="noStrike" kern="120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Times New Roman" pitchFamily="18" charset="0"/>
                <a:ea typeface="+mj-ea"/>
                <a:cs typeface="Times New Roman" pitchFamily="18" charset="0"/>
              </a:rPr>
              <a:t/>
            </a:r>
            <a:br>
              <a:rPr kumimoji="0" lang="el-GR" b="1" i="1" u="sng" strike="noStrike" kern="120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Times New Roman" pitchFamily="18" charset="0"/>
                <a:ea typeface="+mj-ea"/>
                <a:cs typeface="Times New Roman" pitchFamily="18" charset="0"/>
              </a:rPr>
            </a:br>
            <a:r>
              <a:rPr lang="el-GR" sz="5400" b="1" u="sng"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latin typeface="Times New Roman" pitchFamily="18" charset="0"/>
                <a:ea typeface="+mj-ea"/>
                <a:cs typeface="Times New Roman" pitchFamily="18" charset="0"/>
              </a:rPr>
              <a:t>Εισαγωγή</a:t>
            </a:r>
            <a:r>
              <a:rPr kumimoji="0" lang="el-GR" b="1" u="sng" strike="noStrike" kern="1200" cap="none" spc="0" normalizeH="0" baseline="0" noProof="0"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uLnTx/>
                <a:uFillTx/>
                <a:latin typeface="Times New Roman" pitchFamily="18" charset="0"/>
                <a:ea typeface="+mj-ea"/>
                <a:cs typeface="Times New Roman" pitchFamily="18" charset="0"/>
              </a:rPr>
              <a:t/>
            </a:r>
            <a:br>
              <a:rPr kumimoji="0" lang="el-GR" b="1" u="sng" strike="noStrike" kern="1200" cap="none" spc="0" normalizeH="0" baseline="0" noProof="0"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uLnTx/>
                <a:uFillTx/>
                <a:latin typeface="Times New Roman" pitchFamily="18" charset="0"/>
                <a:ea typeface="+mj-ea"/>
                <a:cs typeface="Times New Roman" pitchFamily="18" charset="0"/>
              </a:rPr>
            </a:br>
            <a:r>
              <a:rPr kumimoji="0" lang="el-GR" b="1" u="sng" strike="noStrike" kern="120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Times New Roman" pitchFamily="18" charset="0"/>
                <a:ea typeface="+mj-ea"/>
                <a:cs typeface="Times New Roman" pitchFamily="18" charset="0"/>
              </a:rPr>
              <a:t>                                </a:t>
            </a:r>
            <a:endParaRPr kumimoji="0" lang="el-GR" b="0" u="sng"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2050" name="Picture 2" descr="C:\Users\student7\Desktop\Space_Shuttle_Endeavour_by_rogelead.png"/>
          <p:cNvPicPr>
            <a:picLocks noChangeAspect="1" noChangeArrowheads="1"/>
          </p:cNvPicPr>
          <p:nvPr/>
        </p:nvPicPr>
        <p:blipFill>
          <a:blip r:embed="rId2" cstate="print"/>
          <a:srcRect/>
          <a:stretch>
            <a:fillRect/>
          </a:stretch>
        </p:blipFill>
        <p:spPr bwMode="auto">
          <a:xfrm>
            <a:off x="1785918" y="4214818"/>
            <a:ext cx="5143536" cy="2362663"/>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1143008"/>
          </a:xfrm>
        </p:spPr>
        <p:txBody>
          <a:bodyPr/>
          <a:lstStyle/>
          <a:p>
            <a:pPr algn="ctr"/>
            <a:r>
              <a:rPr lang="el-GR" b="1" u="sng"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rPr>
              <a:t>Ιστορική εξέλιξη</a:t>
            </a:r>
            <a:endParaRPr lang="el-GR" b="1" u="sng" dirty="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endParaRPr>
          </a:p>
        </p:txBody>
      </p:sp>
      <p:sp>
        <p:nvSpPr>
          <p:cNvPr id="3" name="2 - Θέση περιεχομένου"/>
          <p:cNvSpPr>
            <a:spLocks noGrp="1"/>
          </p:cNvSpPr>
          <p:nvPr>
            <p:ph idx="1"/>
          </p:nvPr>
        </p:nvSpPr>
        <p:spPr/>
        <p:txBody>
          <a:bodyPr>
            <a:normAutofit fontScale="77500" lnSpcReduction="20000"/>
          </a:bodyPr>
          <a:lstStyle/>
          <a:p>
            <a:pPr>
              <a:buNone/>
            </a:pPr>
            <a:endParaRPr lang="el-GR" dirty="0" smtClean="0"/>
          </a:p>
          <a:p>
            <a:pPr algn="just">
              <a:buNone/>
            </a:pPr>
            <a:r>
              <a:rPr lang="el-GR" sz="3800" b="1" u="sng" dirty="0" smtClean="0">
                <a:latin typeface="Times New Roman" pitchFamily="18" charset="0"/>
                <a:cs typeface="Times New Roman" pitchFamily="18" charset="0"/>
              </a:rPr>
              <a:t>ΑΡΧΑΙΟΤΗΤΑ</a:t>
            </a:r>
            <a:r>
              <a:rPr lang="el-GR" dirty="0" smtClean="0"/>
              <a:t/>
            </a:r>
            <a:br>
              <a:rPr lang="el-GR" dirty="0" smtClean="0"/>
            </a:br>
            <a:r>
              <a:rPr lang="el-GR" dirty="0" smtClean="0"/>
              <a:t/>
            </a:r>
            <a:br>
              <a:rPr lang="el-GR" dirty="0" smtClean="0"/>
            </a:br>
            <a:r>
              <a:rPr lang="el-GR" dirty="0" smtClean="0">
                <a:latin typeface="Times New Roman" pitchFamily="18" charset="0"/>
                <a:cs typeface="Times New Roman" pitchFamily="18" charset="0"/>
              </a:rPr>
              <a:t>Αρχαίοι λαοί ασχολήθηκαν με την Αστρονομία. Η Βίβλος έχει πολλές αστρονομικές αναφορές. Οι αρχαίοι Έλληνες έκαναν σημαντικά βήματα στην επιστήμη της Αστρονομίας, την σφαιρικότητα της γης την πρόταση ηλιοκεντρικού συστήματος την μέτρηση της ακτίνας της Γής, την κατάρτιση καταλόγου ουρανίων σωμάτων.</a:t>
            </a:r>
          </a:p>
          <a:p>
            <a:endParaRPr lang="el-GR" b="1" u="sng" dirty="0" smtClean="0"/>
          </a:p>
          <a:p>
            <a:pPr algn="ctr">
              <a:buNone/>
            </a:pPr>
            <a:r>
              <a:rPr lang="el-GR" sz="3300" b="1" u="sng" dirty="0" smtClean="0">
                <a:latin typeface="Times New Roman" pitchFamily="18" charset="0"/>
                <a:cs typeface="Times New Roman" pitchFamily="18" charset="0"/>
              </a:rPr>
              <a:t>ΔΙΑΣΤΗΜΙΚΗ ΕΠΟΧΗ</a:t>
            </a:r>
            <a:endParaRPr lang="el-GR" sz="3300" dirty="0" smtClean="0">
              <a:latin typeface="Times New Roman" pitchFamily="18" charset="0"/>
              <a:cs typeface="Times New Roman" pitchFamily="18" charset="0"/>
            </a:endParaRPr>
          </a:p>
          <a:p>
            <a:pPr algn="just">
              <a:buNone/>
            </a:pPr>
            <a:r>
              <a:rPr lang="el-GR" dirty="0" smtClean="0"/>
              <a:t>      </a:t>
            </a:r>
            <a:r>
              <a:rPr lang="el-GR" dirty="0" smtClean="0">
                <a:latin typeface="Times New Roman" pitchFamily="18" charset="0"/>
                <a:cs typeface="Times New Roman" pitchFamily="18" charset="0"/>
              </a:rPr>
              <a:t>Τα νέα υπερσύγχρονα τηλεσκόπια έδωσαν διαστάσεις, χρώμα και ταυτότητα σε ουράνια αντικείμενα που για αιώνες νομίζονταν φωτεινά σημεία, μυστήρια που σηματοδοτούσαν ένα ακατανόητο Σύμπαν. Για πρώτη φορά ο άνθρωπος κατάφερε να «φτάσει» τα αστέρια</a:t>
            </a:r>
            <a:r>
              <a:rPr lang="en-US" dirty="0" smtClean="0">
                <a:latin typeface="Times New Roman" pitchFamily="18" charset="0"/>
                <a:cs typeface="Times New Roman" pitchFamily="18" charset="0"/>
              </a:rPr>
              <a:t>.</a:t>
            </a:r>
            <a:endParaRPr lang="el-GR" dirty="0" smtClean="0">
              <a:latin typeface="Times New Roman" pitchFamily="18" charset="0"/>
              <a:cs typeface="Times New Roman" pitchFamily="18" charset="0"/>
            </a:endParaRPr>
          </a:p>
          <a:p>
            <a:pPr algn="just">
              <a:buNone/>
            </a:pPr>
            <a:r>
              <a:rPr lang="el-GR" b="1" dirty="0" smtClean="0"/>
              <a:t> </a:t>
            </a:r>
            <a:endParaRPr lang="el-GR" dirty="0" smtClean="0"/>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500042"/>
            <a:ext cx="8229600" cy="1000132"/>
          </a:xfrm>
        </p:spPr>
        <p:txBody>
          <a:bodyPr/>
          <a:lstStyle/>
          <a:p>
            <a:pPr algn="ctr"/>
            <a:r>
              <a:rPr lang="el-GR" b="1" u="sng"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rPr>
              <a:t>Μεθοδολογία</a:t>
            </a:r>
            <a:endParaRPr lang="el-GR" b="1" u="sng" dirty="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endParaRPr>
          </a:p>
        </p:txBody>
      </p:sp>
      <p:sp>
        <p:nvSpPr>
          <p:cNvPr id="3" name="2 - Θέση περιεχομένου"/>
          <p:cNvSpPr>
            <a:spLocks noGrp="1"/>
          </p:cNvSpPr>
          <p:nvPr>
            <p:ph idx="1"/>
          </p:nvPr>
        </p:nvSpPr>
        <p:spPr>
          <a:xfrm>
            <a:off x="457200" y="1935480"/>
            <a:ext cx="8229600" cy="4708230"/>
          </a:xfrm>
        </p:spPr>
        <p:txBody>
          <a:bodyPr>
            <a:normAutofit/>
          </a:bodyPr>
          <a:lstStyle/>
          <a:p>
            <a:pPr algn="ctr">
              <a:buNone/>
            </a:pPr>
            <a:r>
              <a:rPr lang="el-GR" sz="2000" dirty="0" smtClean="0">
                <a:latin typeface="Times New Roman" pitchFamily="18" charset="0"/>
                <a:cs typeface="Times New Roman" pitchFamily="18" charset="0"/>
              </a:rPr>
              <a:t>Τα ερευνητικά εργαλεία που χρησιμοποιήσαμε για να διερευνήσουμε το θέμα</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μας ήταν τα εξής </a:t>
            </a:r>
            <a:r>
              <a:rPr lang="el-GR"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a:buNone/>
            </a:pPr>
            <a:endParaRPr lang="en-US" sz="1800" dirty="0">
              <a:latin typeface="Times New Roman" pitchFamily="18" charset="0"/>
              <a:cs typeface="Times New Roman" pitchFamily="18" charset="0"/>
            </a:endParaRP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η βιβλιογραφική αναζήτηση</a:t>
            </a:r>
            <a:endParaRPr lang="en-US"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αποστολή </a:t>
            </a:r>
            <a:r>
              <a:rPr lang="en-US" sz="1800" dirty="0" smtClean="0">
                <a:latin typeface="Times New Roman" pitchFamily="18" charset="0"/>
                <a:cs typeface="Times New Roman" pitchFamily="18" charset="0"/>
              </a:rPr>
              <a:t>email</a:t>
            </a:r>
            <a:r>
              <a:rPr lang="el-GR" sz="1800" dirty="0" smtClean="0">
                <a:latin typeface="Times New Roman" pitchFamily="18" charset="0"/>
                <a:cs typeface="Times New Roman" pitchFamily="18" charset="0"/>
              </a:rPr>
              <a:t>-συνέντευξη στην </a:t>
            </a:r>
            <a:r>
              <a:rPr lang="en-US" sz="1800" dirty="0" smtClean="0">
                <a:latin typeface="Times New Roman" pitchFamily="18" charset="0"/>
                <a:cs typeface="Times New Roman" pitchFamily="18" charset="0"/>
              </a:rPr>
              <a:t>NASA</a:t>
            </a:r>
            <a:r>
              <a:rPr lang="el-GR"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t>
            </a:r>
            <a:r>
              <a:rPr lang="el-GR" sz="1800" dirty="0" smtClean="0">
                <a:latin typeface="Times New Roman" pitchFamily="18" charset="0"/>
                <a:cs typeface="Times New Roman" pitchFamily="18" charset="0"/>
              </a:rPr>
              <a:t>αλλά δυστυχώς δεν απάντησαν)</a:t>
            </a:r>
            <a:endParaRPr lang="en-US"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ερωτηματολόγιο</a:t>
            </a:r>
            <a:endParaRPr lang="en-US" sz="1800" dirty="0" smtClean="0">
              <a:latin typeface="Times New Roman" pitchFamily="18" charset="0"/>
              <a:cs typeface="Times New Roman" pitchFamily="18" charset="0"/>
            </a:endParaRPr>
          </a:p>
          <a:p>
            <a:pPr>
              <a:buNone/>
            </a:pPr>
            <a:endParaRPr lang="en-US" sz="1800" dirty="0">
              <a:latin typeface="Times New Roman" pitchFamily="18" charset="0"/>
              <a:cs typeface="Times New Roman" pitchFamily="18" charset="0"/>
            </a:endParaRPr>
          </a:p>
          <a:p>
            <a:endParaRPr lang="el-GR" sz="1800" dirty="0" smtClean="0">
              <a:latin typeface="Times New Roman" pitchFamily="18" charset="0"/>
              <a:cs typeface="Times New Roman" pitchFamily="18" charset="0"/>
            </a:endParaRPr>
          </a:p>
          <a:p>
            <a:pPr>
              <a:buNone/>
            </a:pPr>
            <a:endParaRPr lang="el-GR" sz="1800" dirty="0">
              <a:latin typeface="Times New Roman" pitchFamily="18" charset="0"/>
              <a:cs typeface="Times New Roman" pitchFamily="18" charset="0"/>
            </a:endParaRPr>
          </a:p>
          <a:p>
            <a:pPr>
              <a:buNone/>
            </a:pPr>
            <a:endParaRPr lang="el-GR" sz="1800" dirty="0">
              <a:latin typeface="Times New Roman" pitchFamily="18" charset="0"/>
              <a:cs typeface="Times New Roman" pitchFamily="18" charset="0"/>
            </a:endParaRPr>
          </a:p>
        </p:txBody>
      </p:sp>
      <p:pic>
        <p:nvPicPr>
          <p:cNvPr id="1026" name="Picture 2" descr="C:\Users\student7\Desktop\space-shuttle-launch3a.jpg"/>
          <p:cNvPicPr>
            <a:picLocks noChangeAspect="1" noChangeArrowheads="1"/>
          </p:cNvPicPr>
          <p:nvPr/>
        </p:nvPicPr>
        <p:blipFill>
          <a:blip r:embed="rId2" cstate="print"/>
          <a:srcRect/>
          <a:stretch>
            <a:fillRect/>
          </a:stretch>
        </p:blipFill>
        <p:spPr bwMode="auto">
          <a:xfrm>
            <a:off x="5929322" y="4101485"/>
            <a:ext cx="2511205" cy="2756515"/>
          </a:xfrm>
          <a:prstGeom prst="rect">
            <a:avLst/>
          </a:prstGeom>
          <a:noFill/>
        </p:spPr>
      </p:pic>
      <p:pic>
        <p:nvPicPr>
          <p:cNvPr id="1027" name="Picture 3" descr="C:\Users\student7\Desktop\nasa.jpg"/>
          <p:cNvPicPr>
            <a:picLocks noChangeAspect="1" noChangeArrowheads="1"/>
          </p:cNvPicPr>
          <p:nvPr/>
        </p:nvPicPr>
        <p:blipFill>
          <a:blip r:embed="rId3" cstate="print"/>
          <a:srcRect/>
          <a:stretch>
            <a:fillRect/>
          </a:stretch>
        </p:blipFill>
        <p:spPr bwMode="auto">
          <a:xfrm>
            <a:off x="642910" y="4486275"/>
            <a:ext cx="2857500" cy="23717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b="1" u="sng"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rPr>
              <a:t>Ερωτήσεις ερωτηματολογίου</a:t>
            </a:r>
            <a:endParaRPr lang="el-GR" u="sng" dirty="0">
              <a:solidFill>
                <a:schemeClr val="accent1"/>
              </a:solidFill>
            </a:endParaRPr>
          </a:p>
        </p:txBody>
      </p:sp>
      <p:sp>
        <p:nvSpPr>
          <p:cNvPr id="3" name="2 - Θέση περιεχομένου"/>
          <p:cNvSpPr>
            <a:spLocks noGrp="1"/>
          </p:cNvSpPr>
          <p:nvPr>
            <p:ph idx="1"/>
          </p:nvPr>
        </p:nvSpPr>
        <p:spPr>
          <a:xfrm>
            <a:off x="357158" y="1935480"/>
            <a:ext cx="8329642" cy="4779668"/>
          </a:xfrm>
        </p:spPr>
        <p:txBody>
          <a:bodyPr>
            <a:normAutofit/>
          </a:bodyPr>
          <a:lstStyle/>
          <a:p>
            <a:r>
              <a:rPr lang="el-GR" sz="1800" dirty="0" smtClean="0">
                <a:latin typeface="Times New Roman" pitchFamily="18" charset="0"/>
                <a:cs typeface="Times New Roman" pitchFamily="18" charset="0"/>
              </a:rPr>
              <a:t>Με τι καύσιμα κινούνται τα διαστημόπλοια;</a:t>
            </a:r>
          </a:p>
          <a:p>
            <a:r>
              <a:rPr lang="el-GR" sz="1800" dirty="0" smtClean="0">
                <a:latin typeface="Times New Roman" pitchFamily="18" charset="0"/>
                <a:cs typeface="Times New Roman" pitchFamily="18" charset="0"/>
              </a:rPr>
              <a:t>Τι είναι το </a:t>
            </a:r>
            <a:r>
              <a:rPr lang="en-US" sz="1800" dirty="0" smtClean="0">
                <a:latin typeface="Times New Roman" pitchFamily="18" charset="0"/>
                <a:cs typeface="Times New Roman" pitchFamily="18" charset="0"/>
              </a:rPr>
              <a:t>Curiosity;</a:t>
            </a:r>
          </a:p>
          <a:p>
            <a:r>
              <a:rPr lang="el-GR" sz="1800" dirty="0" smtClean="0">
                <a:latin typeface="Times New Roman" pitchFamily="18" charset="0"/>
                <a:cs typeface="Times New Roman" pitchFamily="18" charset="0"/>
              </a:rPr>
              <a:t>Ποιό είναι το κυριότερο υλικό στις διαστημικές στολές;</a:t>
            </a:r>
          </a:p>
          <a:p>
            <a:r>
              <a:rPr lang="el-GR" sz="1800" dirty="0" smtClean="0">
                <a:latin typeface="Times New Roman" pitchFamily="18" charset="0"/>
                <a:cs typeface="Times New Roman" pitchFamily="18" charset="0"/>
              </a:rPr>
              <a:t>Ποιος πάτησε πρώτος στο φεγγάρι;</a:t>
            </a:r>
          </a:p>
          <a:p>
            <a:r>
              <a:rPr lang="el-GR" sz="1800" dirty="0" smtClean="0">
                <a:latin typeface="Times New Roman" pitchFamily="18" charset="0"/>
                <a:cs typeface="Times New Roman" pitchFamily="18" charset="0"/>
              </a:rPr>
              <a:t>Γνωρίζεται ποια είναι τα βασικά μέρη ενός διαστημοπλοίου;</a:t>
            </a:r>
          </a:p>
          <a:p>
            <a:pPr>
              <a:buNone/>
            </a:pPr>
            <a:endParaRPr lang="el-GR" sz="1800" dirty="0" smtClean="0">
              <a:latin typeface="Times New Roman" pitchFamily="18" charset="0"/>
              <a:cs typeface="Times New Roman" pitchFamily="18" charset="0"/>
            </a:endParaRPr>
          </a:p>
        </p:txBody>
      </p:sp>
      <p:pic>
        <p:nvPicPr>
          <p:cNvPr id="18434" name="Picture 2" descr="F:\curiosity_nasa.jpg"/>
          <p:cNvPicPr>
            <a:picLocks noChangeAspect="1" noChangeArrowheads="1"/>
          </p:cNvPicPr>
          <p:nvPr/>
        </p:nvPicPr>
        <p:blipFill>
          <a:blip r:embed="rId2" cstate="print"/>
          <a:srcRect/>
          <a:stretch>
            <a:fillRect/>
          </a:stretch>
        </p:blipFill>
        <p:spPr bwMode="auto">
          <a:xfrm>
            <a:off x="1571604" y="3643314"/>
            <a:ext cx="4286280" cy="316198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642918"/>
            <a:ext cx="8229600" cy="642918"/>
          </a:xfrm>
        </p:spPr>
        <p:txBody>
          <a:bodyPr>
            <a:normAutofit fontScale="90000"/>
          </a:bodyPr>
          <a:lstStyle/>
          <a:p>
            <a:r>
              <a:rPr lang="el-GR"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solidFill>
                <a:effectLst>
                  <a:outerShdw blurRad="41275" dist="12700" dir="12000000" algn="tl" rotWithShape="0">
                    <a:srgbClr val="000000">
                      <a:alpha val="40000"/>
                    </a:srgbClr>
                  </a:outerShdw>
                </a:effectLst>
              </a:rPr>
              <a:t>Ερωτήσεις ερωτηματολογίου</a:t>
            </a:r>
            <a:endParaRPr lang="el-GR" b="1" u="sng"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solidFill>
              <a:effectLst>
                <a:outerShdw blurRad="41275" dist="12700" dir="12000000" algn="tl" rotWithShape="0">
                  <a:srgbClr val="000000">
                    <a:alpha val="40000"/>
                  </a:srgbClr>
                </a:outerShdw>
              </a:effectLst>
            </a:endParaRPr>
          </a:p>
        </p:txBody>
      </p:sp>
      <p:pic>
        <p:nvPicPr>
          <p:cNvPr id="17410" name="Picture 2" descr="F:\Χωρίς τίτλο.jpg"/>
          <p:cNvPicPr>
            <a:picLocks noGrp="1" noChangeAspect="1" noChangeArrowheads="1"/>
          </p:cNvPicPr>
          <p:nvPr>
            <p:ph idx="1"/>
          </p:nvPr>
        </p:nvPicPr>
        <p:blipFill>
          <a:blip r:embed="rId2" cstate="print"/>
          <a:srcRect/>
          <a:stretch>
            <a:fillRect/>
          </a:stretch>
        </p:blipFill>
        <p:spPr bwMode="auto">
          <a:xfrm>
            <a:off x="0" y="1214422"/>
            <a:ext cx="8715404" cy="600810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TotalTime>
  <Words>703</Words>
  <Application>Microsoft Office PowerPoint</Application>
  <PresentationFormat>Προβολή στην οθόνη (4:3)</PresentationFormat>
  <Paragraphs>81</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Ροή</vt:lpstr>
      <vt:lpstr>    ΜΕΣΑ ΜΕΤΑΦΟΡΑΣ ΔΙΑΣΤΗΜΑΤΟΣ ΔΙΑΣΤΗΜΟΠΛΟΙΑ</vt:lpstr>
      <vt:lpstr>     Εισαγωγή                                 </vt:lpstr>
      <vt:lpstr>Διαφάνεια 3</vt:lpstr>
      <vt:lpstr>Διαφάνεια 4</vt:lpstr>
      <vt:lpstr>Διαφάνεια 5</vt:lpstr>
      <vt:lpstr>Ιστορική εξέλιξη</vt:lpstr>
      <vt:lpstr>Μεθοδολογία</vt:lpstr>
      <vt:lpstr>Ερωτήσεις ερωτηματολογίου</vt:lpstr>
      <vt:lpstr>Ερωτήσεις ερωτηματολογίου</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ΕΥΧΑΡΙΣΤΟΥΜΕ ΓΙΑ ΤΗΝ ΠΡΟΣΟΧΗ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student7</dc:creator>
  <cp:lastModifiedBy>ekokkinou</cp:lastModifiedBy>
  <cp:revision>21</cp:revision>
  <dcterms:created xsi:type="dcterms:W3CDTF">2012-12-06T07:05:44Z</dcterms:created>
  <dcterms:modified xsi:type="dcterms:W3CDTF">2013-01-24T07:15:14Z</dcterms:modified>
</cp:coreProperties>
</file>