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0" r:id="rId3"/>
    <p:sldId id="266" r:id="rId4"/>
    <p:sldId id="261" r:id="rId5"/>
    <p:sldId id="278" r:id="rId6"/>
    <p:sldId id="273" r:id="rId7"/>
    <p:sldId id="274" r:id="rId8"/>
    <p:sldId id="275" r:id="rId9"/>
    <p:sldId id="256" r:id="rId10"/>
    <p:sldId id="265" r:id="rId11"/>
    <p:sldId id="276" r:id="rId12"/>
    <p:sldId id="277" r:id="rId13"/>
    <p:sldId id="268" r:id="rId14"/>
    <p:sldId id="272" r:id="rId1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E1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296" autoAdjust="0"/>
  </p:normalViewPr>
  <p:slideViewPr>
    <p:cSldViewPr snapToObjects="1">
      <p:cViewPr varScale="1">
        <p:scale>
          <a:sx n="91" d="100"/>
          <a:sy n="91" d="100"/>
        </p:scale>
        <p:origin x="-4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50B1FEC-5435-45A0-95AA-145BBC6E35A9}" type="datetimeFigureOut">
              <a:rPr lang="el-GR"/>
              <a:pPr>
                <a:defRPr/>
              </a:pPr>
              <a:t>21/1/2013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988D0D-C28C-4F7B-8019-95054A3BE8FE}"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Wingdings" pitchFamily="2" charset="2"/>
              <a:buChar char="Ø"/>
            </a:pPr>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765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D4C1F5-29A4-4E83-8A1A-8A93FB5183A8}"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82CCF99C-3929-4F44-93D2-D4FC42CBC4B1}" type="datetimeFigureOut">
              <a:rPr lang="el-GR"/>
              <a:pPr>
                <a:defRPr/>
              </a:pPr>
              <a:t>21/1/2013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7E5AFDA-7F72-4B60-98B7-B205956582C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D14CE20-7336-43E1-B4EA-FD20A6436D38}" type="datetimeFigureOut">
              <a:rPr lang="el-GR"/>
              <a:pPr>
                <a:defRPr/>
              </a:pPr>
              <a:t>21/1/2013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4F2659B-2636-4A2B-8A3B-C4E4CB4C148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7D3E72C7-A108-4C78-8EB5-638A0282CABE}" type="datetimeFigureOut">
              <a:rPr lang="el-GR"/>
              <a:pPr>
                <a:defRPr/>
              </a:pPr>
              <a:t>21/1/2013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D912D01-08F6-4110-B82B-F7A760454AA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5FA85C7-3D77-4ECE-A899-6DD475A005EB}" type="datetimeFigureOut">
              <a:rPr lang="el-GR"/>
              <a:pPr>
                <a:defRPr/>
              </a:pPr>
              <a:t>21/1/2013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9EEF446-7C75-4033-9AC1-89288E78205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0391C46E-9B2E-445A-8BB2-AE330E6FAC17}" type="datetimeFigureOut">
              <a:rPr lang="el-GR"/>
              <a:pPr>
                <a:defRPr/>
              </a:pPr>
              <a:t>21/1/2013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CED5BC7-DE0E-4DB7-85F4-8676713FE3FE}"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A5F71704-6116-42C0-9DE2-F61475FD6502}" type="datetimeFigureOut">
              <a:rPr lang="el-GR"/>
              <a:pPr>
                <a:defRPr/>
              </a:pPr>
              <a:t>21/1/2013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9213443-B324-4097-B129-6DDA955DCCA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7702F6E4-51C9-47F5-9303-9EF36DB977E7}" type="datetimeFigureOut">
              <a:rPr lang="el-GR"/>
              <a:pPr>
                <a:defRPr/>
              </a:pPr>
              <a:t>21/1/2013</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8FD17F63-B411-4799-A10B-887E22C4F93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4C1BF08C-6492-49E0-8FD4-83D1AE178D77}" type="datetimeFigureOut">
              <a:rPr lang="el-GR"/>
              <a:pPr>
                <a:defRPr/>
              </a:pPr>
              <a:t>21/1/2013</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ABFCD869-F8A8-4B90-B82C-5DBB89234BF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0ACB8172-A1F3-4C3E-A5B5-A7FE0E55F97A}" type="datetimeFigureOut">
              <a:rPr lang="el-GR"/>
              <a:pPr>
                <a:defRPr/>
              </a:pPr>
              <a:t>21/1/2013</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B1094277-EF83-41D9-96D1-0094083D541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6B2001C-FF52-4629-BCD3-72C95C7281A4}" type="datetimeFigureOut">
              <a:rPr lang="el-GR"/>
              <a:pPr>
                <a:defRPr/>
              </a:pPr>
              <a:t>21/1/2013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58D872F-A0E0-44A9-A14B-15D26A94E32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E2746C3-1EF5-4E13-9CE5-89A0B604ADB0}" type="datetimeFigureOut">
              <a:rPr lang="el-GR"/>
              <a:pPr>
                <a:defRPr/>
              </a:pPr>
              <a:t>21/1/2013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7D91242-839B-4069-B4E4-ED1BC6478A7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tx2">
                <a:lumMod val="20000"/>
                <a:lumOff val="80000"/>
              </a:schemeClr>
            </a:gs>
            <a:gs pos="100000">
              <a:srgbClr val="F5E1EF"/>
            </a:gs>
          </a:gsLst>
          <a:lin ang="5400000" scaled="0"/>
          <a:tileRect/>
        </a:gra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8E9F53D-3D60-4C4E-8556-24CB36BD9FDC}" type="datetimeFigureOut">
              <a:rPr lang="el-GR"/>
              <a:pPr>
                <a:defRPr/>
              </a:pPr>
              <a:t>21/1/2013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043B926-5720-49A0-B72F-F6C5E2A85463}"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www.autotriti.gr/" TargetMode="External"/><Relationship Id="rId3" Type="http://schemas.openxmlformats.org/officeDocument/2006/relationships/hyperlink" Target="http://www.pemptousia.gr/2012/07/%CF%85%CE%B2%CF%81%CE%B9%CE%B4%CE%B9%CE%BA%CE%AC-%CE%B1%CF%85%CF%84%CE%BF%CE%BA%CE%AF%CE%BD%CE%B7%CF%84%CE%B1/" TargetMode="External"/><Relationship Id="rId7" Type="http://schemas.openxmlformats.org/officeDocument/2006/relationships/hyperlink" Target="http://www.deltiokairou.gr/climate_changes/as-einai-toylaxiston-ta-aytokinhta-prasina.756990.html?service=print" TargetMode="External"/><Relationship Id="rId2" Type="http://schemas.openxmlformats.org/officeDocument/2006/relationships/hyperlink" Target="http://www.opengov.gr/minenv/?p=3528" TargetMode="External"/><Relationship Id="rId1" Type="http://schemas.openxmlformats.org/officeDocument/2006/relationships/slideLayout" Target="../slideLayouts/slideLayout7.xml"/><Relationship Id="rId6" Type="http://schemas.openxmlformats.org/officeDocument/2006/relationships/hyperlink" Target="http://www.heliev.gr/library_articles/D.Negkas_keimeno_energy_environment_and_ecological_transports.pdf" TargetMode="External"/><Relationship Id="rId5" Type="http://schemas.openxmlformats.org/officeDocument/2006/relationships/hyperlink" Target="http://www.antinews.gr/2012/04/07/155116/" TargetMode="External"/><Relationship Id="rId10" Type="http://schemas.openxmlformats.org/officeDocument/2006/relationships/hyperlink" Target="http://translate.google.gr/translate?hl=el&amp;langpair=en|el&amp;u=http://auto.howstuffworks.com/different-types-of-hybrid-cars.htm" TargetMode="External"/><Relationship Id="rId4" Type="http://schemas.openxmlformats.org/officeDocument/2006/relationships/hyperlink" Target="http://www.scribd.com/doc/6991561/%CE%A5%CE%92%CE%A1%CE%99%CE%94%CE%99%CE%9A%CE%9F-%CE%91%CE%A5%CE%A4%CE%9F%CE%9A%CE%99%CE%9D%CE%97%CE%A4%CE%9F" TargetMode="External"/><Relationship Id="rId9" Type="http://schemas.openxmlformats.org/officeDocument/2006/relationships/hyperlink" Target="http://translate.google.gr/translate?hl=el&amp;langpair=en|el&amp;u=http://www.hybridcars.com/shop-by-technology"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4071938"/>
            <a:ext cx="4357688" cy="1063625"/>
          </a:xfrm>
        </p:spPr>
        <p:txBody>
          <a:bodyPr/>
          <a:lstStyle/>
          <a:p>
            <a:pPr algn="l" eaLnBrk="1" hangingPunct="1"/>
            <a:r>
              <a:rPr lang="el-GR" sz="2400" smtClean="0">
                <a:solidFill>
                  <a:srgbClr val="513110"/>
                </a:solidFill>
              </a:rPr>
              <a:t>ΕΡΕΥΝΗΤΙΚΗ ΕΡΓΑΣΙΑ</a:t>
            </a:r>
            <a:r>
              <a:rPr lang="en-US" sz="2400" smtClean="0">
                <a:solidFill>
                  <a:srgbClr val="513110"/>
                </a:solidFill>
              </a:rPr>
              <a:t> </a:t>
            </a:r>
            <a:r>
              <a:rPr lang="el-GR" sz="2400" smtClean="0">
                <a:solidFill>
                  <a:srgbClr val="513110"/>
                </a:solidFill>
              </a:rPr>
              <a:t> Β  ΛΥΚΕΙΟΥ  2012-2013 Α΄ ΤΕΤΡΑΜΗΝΟ </a:t>
            </a:r>
          </a:p>
        </p:txBody>
      </p:sp>
      <p:pic>
        <p:nvPicPr>
          <p:cNvPr id="1026" name="Picture 2"/>
          <p:cNvPicPr>
            <a:picLocks noChangeAspect="1" noChangeArrowheads="1"/>
          </p:cNvPicPr>
          <p:nvPr/>
        </p:nvPicPr>
        <p:blipFill>
          <a:blip r:embed="rId2" cstate="print"/>
          <a:srcRect/>
          <a:stretch>
            <a:fillRect/>
          </a:stretch>
        </p:blipFill>
        <p:spPr bwMode="auto">
          <a:xfrm>
            <a:off x="0" y="0"/>
            <a:ext cx="9144000" cy="981075"/>
          </a:xfrm>
          <a:prstGeom prst="rect">
            <a:avLst/>
          </a:prstGeom>
          <a:noFill/>
          <a:ln w="9525">
            <a:noFill/>
            <a:miter lim="800000"/>
            <a:headEnd/>
            <a:tailEnd/>
          </a:ln>
        </p:spPr>
      </p:pic>
      <p:sp>
        <p:nvSpPr>
          <p:cNvPr id="14339" name="4 - TextBox"/>
          <p:cNvSpPr txBox="1">
            <a:spLocks noChangeArrowheads="1"/>
          </p:cNvSpPr>
          <p:nvPr/>
        </p:nvSpPr>
        <p:spPr bwMode="auto">
          <a:xfrm>
            <a:off x="-33338" y="1462088"/>
            <a:ext cx="9177338" cy="641350"/>
          </a:xfrm>
          <a:prstGeom prst="rect">
            <a:avLst/>
          </a:prstGeom>
          <a:noFill/>
          <a:ln w="9525">
            <a:noFill/>
            <a:miter lim="800000"/>
            <a:headEnd/>
            <a:tailEnd/>
          </a:ln>
        </p:spPr>
        <p:txBody>
          <a:bodyPr>
            <a:spAutoFit/>
          </a:bodyPr>
          <a:lstStyle/>
          <a:p>
            <a:r>
              <a:rPr lang="el-GR" sz="3600">
                <a:latin typeface="Calibri" pitchFamily="34" charset="0"/>
              </a:rPr>
              <a:t>ΤΑ  ΑΥΤΟΚΙΝΗΤΑ  ΣΤΗ ΣΥΓΧΡΟΝΗ  ΖΩΗ</a:t>
            </a:r>
          </a:p>
        </p:txBody>
      </p:sp>
      <p:sp>
        <p:nvSpPr>
          <p:cNvPr id="7" name="6 - TextBox"/>
          <p:cNvSpPr txBox="1">
            <a:spLocks noChangeArrowheads="1"/>
          </p:cNvSpPr>
          <p:nvPr/>
        </p:nvSpPr>
        <p:spPr bwMode="auto">
          <a:xfrm>
            <a:off x="249238" y="5797550"/>
            <a:ext cx="2900362" cy="923925"/>
          </a:xfrm>
          <a:prstGeom prst="rect">
            <a:avLst/>
          </a:prstGeom>
          <a:noFill/>
          <a:ln w="9525">
            <a:noFill/>
            <a:miter lim="800000"/>
            <a:headEnd/>
            <a:tailEnd/>
          </a:ln>
        </p:spPr>
        <p:txBody>
          <a:bodyPr>
            <a:spAutoFit/>
          </a:bodyPr>
          <a:lstStyle/>
          <a:p>
            <a:r>
              <a:rPr lang="el-GR"/>
              <a:t>Επιβλέπουσα καθηγήτρια:</a:t>
            </a:r>
          </a:p>
          <a:p>
            <a:r>
              <a:rPr lang="el-GR"/>
              <a:t>Κοκκίνου Ελένη </a:t>
            </a:r>
          </a:p>
          <a:p>
            <a:endParaRPr lang="en-US"/>
          </a:p>
        </p:txBody>
      </p:sp>
      <p:sp>
        <p:nvSpPr>
          <p:cNvPr id="9" name="8 - TextBox"/>
          <p:cNvSpPr txBox="1">
            <a:spLocks noChangeArrowheads="1"/>
          </p:cNvSpPr>
          <p:nvPr/>
        </p:nvSpPr>
        <p:spPr bwMode="auto">
          <a:xfrm>
            <a:off x="-33338" y="2263775"/>
            <a:ext cx="2033588" cy="368300"/>
          </a:xfrm>
          <a:prstGeom prst="rect">
            <a:avLst/>
          </a:prstGeom>
          <a:noFill/>
          <a:ln w="9525">
            <a:noFill/>
            <a:miter lim="800000"/>
            <a:headEnd/>
            <a:tailEnd/>
          </a:ln>
        </p:spPr>
        <p:txBody>
          <a:bodyPr>
            <a:spAutoFit/>
          </a:bodyPr>
          <a:lstStyle/>
          <a:p>
            <a:r>
              <a:rPr lang="el-GR"/>
              <a:t>Γουγούλη Ελένη</a:t>
            </a:r>
            <a:endParaRPr lang="en-US"/>
          </a:p>
        </p:txBody>
      </p:sp>
      <p:pic>
        <p:nvPicPr>
          <p:cNvPr id="10" name="Picture 1" descr="F:\project\ferrari-black.jpg"/>
          <p:cNvPicPr>
            <a:picLocks noChangeAspect="1" noChangeArrowheads="1"/>
          </p:cNvPicPr>
          <p:nvPr/>
        </p:nvPicPr>
        <p:blipFill>
          <a:blip r:embed="rId3" cstate="print"/>
          <a:srcRect/>
          <a:stretch>
            <a:fillRect/>
          </a:stretch>
        </p:blipFill>
        <p:spPr bwMode="auto">
          <a:xfrm>
            <a:off x="4243388" y="3649663"/>
            <a:ext cx="4724400" cy="3208337"/>
          </a:xfrm>
          <a:prstGeom prst="rect">
            <a:avLst/>
          </a:prstGeom>
          <a:noFill/>
          <a:ln w="9525">
            <a:noFill/>
            <a:miter lim="800000"/>
            <a:headEnd/>
            <a:tailEnd/>
          </a:ln>
        </p:spPr>
      </p:pic>
      <p:sp>
        <p:nvSpPr>
          <p:cNvPr id="8" name="7 - Ορθογώνιο"/>
          <p:cNvSpPr>
            <a:spLocks noChangeArrowheads="1"/>
          </p:cNvSpPr>
          <p:nvPr/>
        </p:nvSpPr>
        <p:spPr bwMode="auto">
          <a:xfrm>
            <a:off x="2000250" y="2263775"/>
            <a:ext cx="2071688" cy="368300"/>
          </a:xfrm>
          <a:prstGeom prst="rect">
            <a:avLst/>
          </a:prstGeom>
          <a:noFill/>
          <a:ln w="9525">
            <a:noFill/>
            <a:miter lim="800000"/>
            <a:headEnd/>
            <a:tailEnd/>
          </a:ln>
        </p:spPr>
        <p:txBody>
          <a:bodyPr>
            <a:spAutoFit/>
          </a:bodyPr>
          <a:lstStyle/>
          <a:p>
            <a:r>
              <a:rPr lang="el-GR"/>
              <a:t> Εύδου Δέσποινα </a:t>
            </a:r>
            <a:endParaRPr lang="en-US"/>
          </a:p>
        </p:txBody>
      </p:sp>
      <p:sp>
        <p:nvSpPr>
          <p:cNvPr id="11" name="10 - Ορθογώνιο"/>
          <p:cNvSpPr>
            <a:spLocks noChangeArrowheads="1"/>
          </p:cNvSpPr>
          <p:nvPr/>
        </p:nvSpPr>
        <p:spPr bwMode="auto">
          <a:xfrm>
            <a:off x="4071938" y="2263775"/>
            <a:ext cx="1957387" cy="368300"/>
          </a:xfrm>
          <a:prstGeom prst="rect">
            <a:avLst/>
          </a:prstGeom>
          <a:noFill/>
          <a:ln w="9525">
            <a:noFill/>
            <a:miter lim="800000"/>
            <a:headEnd/>
            <a:tailEnd/>
          </a:ln>
        </p:spPr>
        <p:txBody>
          <a:bodyPr>
            <a:spAutoFit/>
          </a:bodyPr>
          <a:lstStyle/>
          <a:p>
            <a:r>
              <a:rPr lang="el-GR"/>
              <a:t>Κων/ίδου Σοφία</a:t>
            </a:r>
            <a:endParaRPr lang="en-US"/>
          </a:p>
        </p:txBody>
      </p:sp>
      <p:sp>
        <p:nvSpPr>
          <p:cNvPr id="12" name="11 - Ορθογώνιο"/>
          <p:cNvSpPr>
            <a:spLocks noChangeArrowheads="1"/>
          </p:cNvSpPr>
          <p:nvPr/>
        </p:nvSpPr>
        <p:spPr bwMode="auto">
          <a:xfrm>
            <a:off x="2000250" y="2632075"/>
            <a:ext cx="6315075" cy="647700"/>
          </a:xfrm>
          <a:prstGeom prst="rect">
            <a:avLst/>
          </a:prstGeom>
          <a:noFill/>
          <a:ln w="9525">
            <a:noFill/>
            <a:miter lim="800000"/>
            <a:headEnd/>
            <a:tailEnd/>
          </a:ln>
        </p:spPr>
        <p:txBody>
          <a:bodyPr>
            <a:spAutoFit/>
          </a:bodyPr>
          <a:lstStyle/>
          <a:p>
            <a:r>
              <a:rPr lang="el-GR"/>
              <a:t>Μπάμπης Γιάννης</a:t>
            </a:r>
            <a:r>
              <a:rPr lang="en-US"/>
              <a:t>, </a:t>
            </a:r>
            <a:r>
              <a:rPr lang="el-GR"/>
              <a:t>Φίντο Μπογκντάνι, Κλαδάς Θανάσης  </a:t>
            </a:r>
            <a:endParaRPr lang="en-US"/>
          </a:p>
          <a:p>
            <a:endParaRPr lang="el-G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fade">
                                      <p:cBhvr>
                                        <p:cTn id="13" dur="2000"/>
                                        <p:tgtEl>
                                          <p:spTgt spid="143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ppt_x</p:attrName>
                                        </p:attrNameLst>
                                      </p:cBhvr>
                                      <p:tavLst>
                                        <p:tav tm="0">
                                          <p:val>
                                            <p:strVal val="#ppt_x-.2"/>
                                          </p:val>
                                        </p:tav>
                                        <p:tav tm="100000">
                                          <p:val>
                                            <p:strVal val="#ppt_x"/>
                                          </p:val>
                                        </p:tav>
                                      </p:tavLst>
                                    </p:anim>
                                    <p:anim calcmode="lin" valueType="num">
                                      <p:cBhvr>
                                        <p:cTn id="2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51"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770" decel="100000"/>
                                        <p:tgtEl>
                                          <p:spTgt spid="10"/>
                                        </p:tgtEl>
                                      </p:cBhvr>
                                    </p:animEffect>
                                    <p:animScale>
                                      <p:cBhvr>
                                        <p:cTn id="31" dur="770" decel="100000"/>
                                        <p:tgtEl>
                                          <p:spTgt spid="10"/>
                                        </p:tgtEl>
                                      </p:cBhvr>
                                      <p:from x="10000" y="10000"/>
                                      <p:to x="200000" y="450000"/>
                                    </p:animScale>
                                    <p:animScale>
                                      <p:cBhvr>
                                        <p:cTn id="32" dur="1230" accel="100000" fill="hold">
                                          <p:stCondLst>
                                            <p:cond delay="770"/>
                                          </p:stCondLst>
                                        </p:cTn>
                                        <p:tgtEl>
                                          <p:spTgt spid="10"/>
                                        </p:tgtEl>
                                      </p:cBhvr>
                                      <p:from x="200000" y="450000"/>
                                      <p:to x="100000" y="100000"/>
                                    </p:animScale>
                                    <p:set>
                                      <p:cBhvr>
                                        <p:cTn id="33" dur="770" fill="hold"/>
                                        <p:tgtEl>
                                          <p:spTgt spid="10"/>
                                        </p:tgtEl>
                                        <p:attrNameLst>
                                          <p:attrName>ppt_x</p:attrName>
                                        </p:attrNameLst>
                                      </p:cBhvr>
                                      <p:to>
                                        <p:strVal val="(0.5)"/>
                                      </p:to>
                                    </p:set>
                                    <p:anim from="(0.5)" to="(#ppt_x)" calcmode="lin" valueType="num">
                                      <p:cBhvr>
                                        <p:cTn id="34" dur="1230" accel="100000" fill="hold">
                                          <p:stCondLst>
                                            <p:cond delay="770"/>
                                          </p:stCondLst>
                                        </p:cTn>
                                        <p:tgtEl>
                                          <p:spTgt spid="10"/>
                                        </p:tgtEl>
                                        <p:attrNameLst>
                                          <p:attrName>ppt_x</p:attrName>
                                        </p:attrNameLst>
                                      </p:cBhvr>
                                    </p:anim>
                                    <p:set>
                                      <p:cBhvr>
                                        <p:cTn id="35" dur="770" fill="hold"/>
                                        <p:tgtEl>
                                          <p:spTgt spid="10"/>
                                        </p:tgtEl>
                                        <p:attrNameLst>
                                          <p:attrName>ppt_y</p:attrName>
                                        </p:attrNameLst>
                                      </p:cBhvr>
                                      <p:to>
                                        <p:strVal val="(#ppt_y+0.4)"/>
                                      </p:to>
                                    </p:set>
                                    <p:anim from="(#ppt_y+0.4)" to="(#ppt_y)" calcmode="lin" valueType="num">
                                      <p:cBhvr>
                                        <p:cTn id="36" dur="1230" accel="100000" fill="hold">
                                          <p:stCondLst>
                                            <p:cond delay="770"/>
                                          </p:stCondLst>
                                        </p:cTn>
                                        <p:tgtEl>
                                          <p:spTgt spid="10"/>
                                        </p:tgtEl>
                                        <p:attrNameLst>
                                          <p:attrName>ppt_y</p:attrName>
                                        </p:attrNameLst>
                                      </p:cBhvr>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1"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wipe(down)">
                                      <p:cBhvr>
                                        <p:cTn id="41" dur="580">
                                          <p:stCondLst>
                                            <p:cond delay="0"/>
                                          </p:stCondLst>
                                        </p:cTn>
                                        <p:tgtEl>
                                          <p:spTgt spid="9">
                                            <p:txEl>
                                              <p:pRg st="0" end="0"/>
                                            </p:txEl>
                                          </p:spTgt>
                                        </p:tgtEl>
                                      </p:cBhvr>
                                    </p:animEffect>
                                    <p:anim calcmode="lin" valueType="num">
                                      <p:cBhvr>
                                        <p:cTn id="42"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9">
                                            <p:txEl>
                                              <p:pRg st="0" end="0"/>
                                            </p:txEl>
                                          </p:spTgt>
                                        </p:tgtEl>
                                      </p:cBhvr>
                                      <p:to x="100000" y="60000"/>
                                    </p:animScale>
                                    <p:animScale>
                                      <p:cBhvr>
                                        <p:cTn id="48" dur="166" decel="50000">
                                          <p:stCondLst>
                                            <p:cond delay="676"/>
                                          </p:stCondLst>
                                        </p:cTn>
                                        <p:tgtEl>
                                          <p:spTgt spid="9">
                                            <p:txEl>
                                              <p:pRg st="0" end="0"/>
                                            </p:txEl>
                                          </p:spTgt>
                                        </p:tgtEl>
                                      </p:cBhvr>
                                      <p:to x="100000" y="100000"/>
                                    </p:animScale>
                                    <p:animScale>
                                      <p:cBhvr>
                                        <p:cTn id="49" dur="26">
                                          <p:stCondLst>
                                            <p:cond delay="1312"/>
                                          </p:stCondLst>
                                        </p:cTn>
                                        <p:tgtEl>
                                          <p:spTgt spid="9">
                                            <p:txEl>
                                              <p:pRg st="0" end="0"/>
                                            </p:txEl>
                                          </p:spTgt>
                                        </p:tgtEl>
                                      </p:cBhvr>
                                      <p:to x="100000" y="80000"/>
                                    </p:animScale>
                                    <p:animScale>
                                      <p:cBhvr>
                                        <p:cTn id="50" dur="166" decel="50000">
                                          <p:stCondLst>
                                            <p:cond delay="1338"/>
                                          </p:stCondLst>
                                        </p:cTn>
                                        <p:tgtEl>
                                          <p:spTgt spid="9">
                                            <p:txEl>
                                              <p:pRg st="0" end="0"/>
                                            </p:txEl>
                                          </p:spTgt>
                                        </p:tgtEl>
                                      </p:cBhvr>
                                      <p:to x="100000" y="100000"/>
                                    </p:animScale>
                                    <p:animScale>
                                      <p:cBhvr>
                                        <p:cTn id="51" dur="26">
                                          <p:stCondLst>
                                            <p:cond delay="1642"/>
                                          </p:stCondLst>
                                        </p:cTn>
                                        <p:tgtEl>
                                          <p:spTgt spid="9">
                                            <p:txEl>
                                              <p:pRg st="0" end="0"/>
                                            </p:txEl>
                                          </p:spTgt>
                                        </p:tgtEl>
                                      </p:cBhvr>
                                      <p:to x="100000" y="90000"/>
                                    </p:animScale>
                                    <p:animScale>
                                      <p:cBhvr>
                                        <p:cTn id="52" dur="166" decel="50000">
                                          <p:stCondLst>
                                            <p:cond delay="1668"/>
                                          </p:stCondLst>
                                        </p:cTn>
                                        <p:tgtEl>
                                          <p:spTgt spid="9">
                                            <p:txEl>
                                              <p:pRg st="0" end="0"/>
                                            </p:txEl>
                                          </p:spTgt>
                                        </p:tgtEl>
                                      </p:cBhvr>
                                      <p:to x="100000" y="100000"/>
                                    </p:animScale>
                                    <p:animScale>
                                      <p:cBhvr>
                                        <p:cTn id="53" dur="26">
                                          <p:stCondLst>
                                            <p:cond delay="1808"/>
                                          </p:stCondLst>
                                        </p:cTn>
                                        <p:tgtEl>
                                          <p:spTgt spid="9">
                                            <p:txEl>
                                              <p:pRg st="0" end="0"/>
                                            </p:txEl>
                                          </p:spTgt>
                                        </p:tgtEl>
                                      </p:cBhvr>
                                      <p:to x="100000" y="95000"/>
                                    </p:animScale>
                                    <p:animScale>
                                      <p:cBhvr>
                                        <p:cTn id="54" dur="166" decel="50000">
                                          <p:stCondLst>
                                            <p:cond delay="1834"/>
                                          </p:stCondLst>
                                        </p:cTn>
                                        <p:tgtEl>
                                          <p:spTgt spid="9">
                                            <p:txEl>
                                              <p:pRg st="0" end="0"/>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down)">
                                      <p:cBhvr>
                                        <p:cTn id="59" dur="580">
                                          <p:stCondLst>
                                            <p:cond delay="0"/>
                                          </p:stCondLst>
                                        </p:cTn>
                                        <p:tgtEl>
                                          <p:spTgt spid="8"/>
                                        </p:tgtEl>
                                      </p:cBhvr>
                                    </p:animEffect>
                                    <p:anim calcmode="lin" valueType="num">
                                      <p:cBhvr>
                                        <p:cTn id="6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5" dur="26">
                                          <p:stCondLst>
                                            <p:cond delay="650"/>
                                          </p:stCondLst>
                                        </p:cTn>
                                        <p:tgtEl>
                                          <p:spTgt spid="8"/>
                                        </p:tgtEl>
                                      </p:cBhvr>
                                      <p:to x="100000" y="60000"/>
                                    </p:animScale>
                                    <p:animScale>
                                      <p:cBhvr>
                                        <p:cTn id="66" dur="166" decel="50000">
                                          <p:stCondLst>
                                            <p:cond delay="676"/>
                                          </p:stCondLst>
                                        </p:cTn>
                                        <p:tgtEl>
                                          <p:spTgt spid="8"/>
                                        </p:tgtEl>
                                      </p:cBhvr>
                                      <p:to x="100000" y="100000"/>
                                    </p:animScale>
                                    <p:animScale>
                                      <p:cBhvr>
                                        <p:cTn id="67" dur="26">
                                          <p:stCondLst>
                                            <p:cond delay="1312"/>
                                          </p:stCondLst>
                                        </p:cTn>
                                        <p:tgtEl>
                                          <p:spTgt spid="8"/>
                                        </p:tgtEl>
                                      </p:cBhvr>
                                      <p:to x="100000" y="80000"/>
                                    </p:animScale>
                                    <p:animScale>
                                      <p:cBhvr>
                                        <p:cTn id="68" dur="166" decel="50000">
                                          <p:stCondLst>
                                            <p:cond delay="1338"/>
                                          </p:stCondLst>
                                        </p:cTn>
                                        <p:tgtEl>
                                          <p:spTgt spid="8"/>
                                        </p:tgtEl>
                                      </p:cBhvr>
                                      <p:to x="100000" y="100000"/>
                                    </p:animScale>
                                    <p:animScale>
                                      <p:cBhvr>
                                        <p:cTn id="69" dur="26">
                                          <p:stCondLst>
                                            <p:cond delay="1642"/>
                                          </p:stCondLst>
                                        </p:cTn>
                                        <p:tgtEl>
                                          <p:spTgt spid="8"/>
                                        </p:tgtEl>
                                      </p:cBhvr>
                                      <p:to x="100000" y="90000"/>
                                    </p:animScale>
                                    <p:animScale>
                                      <p:cBhvr>
                                        <p:cTn id="70" dur="166" decel="50000">
                                          <p:stCondLst>
                                            <p:cond delay="1668"/>
                                          </p:stCondLst>
                                        </p:cTn>
                                        <p:tgtEl>
                                          <p:spTgt spid="8"/>
                                        </p:tgtEl>
                                      </p:cBhvr>
                                      <p:to x="100000" y="100000"/>
                                    </p:animScale>
                                    <p:animScale>
                                      <p:cBhvr>
                                        <p:cTn id="71" dur="26">
                                          <p:stCondLst>
                                            <p:cond delay="1808"/>
                                          </p:stCondLst>
                                        </p:cTn>
                                        <p:tgtEl>
                                          <p:spTgt spid="8"/>
                                        </p:tgtEl>
                                      </p:cBhvr>
                                      <p:to x="100000" y="95000"/>
                                    </p:animScale>
                                    <p:animScale>
                                      <p:cBhvr>
                                        <p:cTn id="72" dur="166" decel="50000">
                                          <p:stCondLst>
                                            <p:cond delay="1834"/>
                                          </p:stCondLst>
                                        </p:cTn>
                                        <p:tgtEl>
                                          <p:spTgt spid="8"/>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80">
                                          <p:stCondLst>
                                            <p:cond delay="0"/>
                                          </p:stCondLst>
                                        </p:cTn>
                                        <p:tgtEl>
                                          <p:spTgt spid="11"/>
                                        </p:tgtEl>
                                      </p:cBhvr>
                                    </p:animEffect>
                                    <p:anim calcmode="lin" valueType="num">
                                      <p:cBhvr>
                                        <p:cTn id="7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3" dur="26">
                                          <p:stCondLst>
                                            <p:cond delay="650"/>
                                          </p:stCondLst>
                                        </p:cTn>
                                        <p:tgtEl>
                                          <p:spTgt spid="11"/>
                                        </p:tgtEl>
                                      </p:cBhvr>
                                      <p:to x="100000" y="60000"/>
                                    </p:animScale>
                                    <p:animScale>
                                      <p:cBhvr>
                                        <p:cTn id="84" dur="166" decel="50000">
                                          <p:stCondLst>
                                            <p:cond delay="676"/>
                                          </p:stCondLst>
                                        </p:cTn>
                                        <p:tgtEl>
                                          <p:spTgt spid="11"/>
                                        </p:tgtEl>
                                      </p:cBhvr>
                                      <p:to x="100000" y="100000"/>
                                    </p:animScale>
                                    <p:animScale>
                                      <p:cBhvr>
                                        <p:cTn id="85" dur="26">
                                          <p:stCondLst>
                                            <p:cond delay="1312"/>
                                          </p:stCondLst>
                                        </p:cTn>
                                        <p:tgtEl>
                                          <p:spTgt spid="11"/>
                                        </p:tgtEl>
                                      </p:cBhvr>
                                      <p:to x="100000" y="80000"/>
                                    </p:animScale>
                                    <p:animScale>
                                      <p:cBhvr>
                                        <p:cTn id="86" dur="166" decel="50000">
                                          <p:stCondLst>
                                            <p:cond delay="1338"/>
                                          </p:stCondLst>
                                        </p:cTn>
                                        <p:tgtEl>
                                          <p:spTgt spid="11"/>
                                        </p:tgtEl>
                                      </p:cBhvr>
                                      <p:to x="100000" y="100000"/>
                                    </p:animScale>
                                    <p:animScale>
                                      <p:cBhvr>
                                        <p:cTn id="87" dur="26">
                                          <p:stCondLst>
                                            <p:cond delay="1642"/>
                                          </p:stCondLst>
                                        </p:cTn>
                                        <p:tgtEl>
                                          <p:spTgt spid="11"/>
                                        </p:tgtEl>
                                      </p:cBhvr>
                                      <p:to x="100000" y="90000"/>
                                    </p:animScale>
                                    <p:animScale>
                                      <p:cBhvr>
                                        <p:cTn id="88" dur="166" decel="50000">
                                          <p:stCondLst>
                                            <p:cond delay="1668"/>
                                          </p:stCondLst>
                                        </p:cTn>
                                        <p:tgtEl>
                                          <p:spTgt spid="11"/>
                                        </p:tgtEl>
                                      </p:cBhvr>
                                      <p:to x="100000" y="100000"/>
                                    </p:animScale>
                                    <p:animScale>
                                      <p:cBhvr>
                                        <p:cTn id="89" dur="26">
                                          <p:stCondLst>
                                            <p:cond delay="1808"/>
                                          </p:stCondLst>
                                        </p:cTn>
                                        <p:tgtEl>
                                          <p:spTgt spid="11"/>
                                        </p:tgtEl>
                                      </p:cBhvr>
                                      <p:to x="100000" y="95000"/>
                                    </p:animScale>
                                    <p:animScale>
                                      <p:cBhvr>
                                        <p:cTn id="90" dur="166" decel="50000">
                                          <p:stCondLst>
                                            <p:cond delay="1834"/>
                                          </p:stCondLst>
                                        </p:cTn>
                                        <p:tgtEl>
                                          <p:spTgt spid="11"/>
                                        </p:tgtEl>
                                      </p:cBhvr>
                                      <p:to x="100000" y="100000"/>
                                    </p:animScale>
                                  </p:childTnLst>
                                </p:cTn>
                              </p:par>
                            </p:childTnLst>
                          </p:cTn>
                        </p:par>
                      </p:childTnLst>
                    </p:cTn>
                  </p:par>
                  <p:par>
                    <p:cTn id="91" fill="hold">
                      <p:stCondLst>
                        <p:cond delay="indefinite"/>
                      </p:stCondLst>
                      <p:childTnLst>
                        <p:par>
                          <p:cTn id="92" fill="hold">
                            <p:stCondLst>
                              <p:cond delay="0"/>
                            </p:stCondLst>
                            <p:childTnLst>
                              <p:par>
                                <p:cTn id="93" presetID="28" presetClass="entr" presetSubtype="0" fill="hold" nodeType="clickEffect">
                                  <p:stCondLst>
                                    <p:cond delay="0"/>
                                  </p:stCondLst>
                                  <p:childTnLst>
                                    <p:set>
                                      <p:cBhvr>
                                        <p:cTn id="94" dur="1" fill="hold">
                                          <p:stCondLst>
                                            <p:cond delay="0"/>
                                          </p:stCondLst>
                                        </p:cTn>
                                        <p:tgtEl>
                                          <p:spTgt spid="12">
                                            <p:txEl>
                                              <p:pRg st="0" end="0"/>
                                            </p:txEl>
                                          </p:spTgt>
                                        </p:tgtEl>
                                        <p:attrNameLst>
                                          <p:attrName>style.visibility</p:attrName>
                                        </p:attrNameLst>
                                      </p:cBhvr>
                                      <p:to>
                                        <p:strVal val="visible"/>
                                      </p:to>
                                    </p:set>
                                    <p:anim calcmode="lin" valueType="num">
                                      <p:cBhvr>
                                        <p:cTn id="95" dur="3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6" dur="3000" fill="hold"/>
                                        <p:tgtEl>
                                          <p:spTgt spid="12">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339" grpId="0" build="allAtOnce"/>
      <p:bldP spid="7" grpId="0"/>
      <p:bldP spid="9" grpId="1" build="allAtOnce"/>
      <p:bldP spid="8"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 TextBox"/>
          <p:cNvSpPr txBox="1">
            <a:spLocks noChangeArrowheads="1"/>
          </p:cNvSpPr>
          <p:nvPr/>
        </p:nvSpPr>
        <p:spPr bwMode="auto">
          <a:xfrm>
            <a:off x="0" y="928688"/>
            <a:ext cx="9144000" cy="369887"/>
          </a:xfrm>
          <a:prstGeom prst="rect">
            <a:avLst/>
          </a:prstGeom>
          <a:noFill/>
          <a:ln w="9525">
            <a:noFill/>
            <a:miter lim="800000"/>
            <a:headEnd/>
            <a:tailEnd/>
          </a:ln>
        </p:spPr>
        <p:txBody>
          <a:bodyPr>
            <a:spAutoFit/>
          </a:bodyPr>
          <a:lstStyle/>
          <a:p>
            <a:endParaRPr lang="el-GR">
              <a:latin typeface="Calibri" pitchFamily="34" charset="0"/>
            </a:endParaRPr>
          </a:p>
        </p:txBody>
      </p:sp>
      <p:pic>
        <p:nvPicPr>
          <p:cNvPr id="22531" name="Γράφημα 5"/>
          <p:cNvPicPr>
            <a:picLocks noChangeArrowheads="1"/>
          </p:cNvPicPr>
          <p:nvPr/>
        </p:nvPicPr>
        <p:blipFill>
          <a:blip r:embed="rId3" cstate="print"/>
          <a:srcRect b="-107"/>
          <a:stretch>
            <a:fillRect/>
          </a:stretch>
        </p:blipFill>
        <p:spPr bwMode="auto">
          <a:xfrm>
            <a:off x="4643438" y="1092204"/>
            <a:ext cx="4000500" cy="2979738"/>
          </a:xfrm>
          <a:prstGeom prst="rect">
            <a:avLst/>
          </a:prstGeom>
          <a:noFill/>
          <a:ln w="9525">
            <a:noFill/>
            <a:miter lim="800000"/>
            <a:headEnd/>
            <a:tailEnd/>
          </a:ln>
        </p:spPr>
      </p:pic>
      <p:pic>
        <p:nvPicPr>
          <p:cNvPr id="6" name="Γράφημα 4"/>
          <p:cNvPicPr>
            <a:picLocks noChangeArrowheads="1"/>
          </p:cNvPicPr>
          <p:nvPr/>
        </p:nvPicPr>
        <p:blipFill>
          <a:blip r:embed="rId4" cstate="print"/>
          <a:srcRect b="-20"/>
          <a:stretch>
            <a:fillRect/>
          </a:stretch>
        </p:blipFill>
        <p:spPr bwMode="auto">
          <a:xfrm>
            <a:off x="142844" y="1142984"/>
            <a:ext cx="4000500" cy="292895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2531"/>
                                        </p:tgtEl>
                                        <p:attrNameLst>
                                          <p:attrName>style.visibility</p:attrName>
                                        </p:attrNameLst>
                                      </p:cBhvr>
                                      <p:to>
                                        <p:strVal val="visible"/>
                                      </p:to>
                                    </p:set>
                                    <p:animEffect transition="in" filter="wipe(down)">
                                      <p:cBhvr>
                                        <p:cTn id="25" dur="580">
                                          <p:stCondLst>
                                            <p:cond delay="0"/>
                                          </p:stCondLst>
                                        </p:cTn>
                                        <p:tgtEl>
                                          <p:spTgt spid="22531"/>
                                        </p:tgtEl>
                                      </p:cBhvr>
                                    </p:animEffect>
                                    <p:anim calcmode="lin" valueType="num">
                                      <p:cBhvr>
                                        <p:cTn id="26" dur="1822" tmFilter="0,0; 0.14,0.36; 0.43,0.73; 0.71,0.91; 1.0,1.0">
                                          <p:stCondLst>
                                            <p:cond delay="0"/>
                                          </p:stCondLst>
                                        </p:cTn>
                                        <p:tgtEl>
                                          <p:spTgt spid="2253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253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253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253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2531"/>
                                        </p:tgtEl>
                                        <p:attrNameLst>
                                          <p:attrName>ppt_y</p:attrName>
                                        </p:attrNameLst>
                                      </p:cBhvr>
                                      <p:tavLst>
                                        <p:tav tm="0" fmla="#ppt_y-sin(pi*$)/81">
                                          <p:val>
                                            <p:fltVal val="0"/>
                                          </p:val>
                                        </p:tav>
                                        <p:tav tm="100000">
                                          <p:val>
                                            <p:fltVal val="1"/>
                                          </p:val>
                                        </p:tav>
                                      </p:tavLst>
                                    </p:anim>
                                    <p:animScale>
                                      <p:cBhvr>
                                        <p:cTn id="31" dur="26">
                                          <p:stCondLst>
                                            <p:cond delay="650"/>
                                          </p:stCondLst>
                                        </p:cTn>
                                        <p:tgtEl>
                                          <p:spTgt spid="22531"/>
                                        </p:tgtEl>
                                      </p:cBhvr>
                                      <p:to x="100000" y="60000"/>
                                    </p:animScale>
                                    <p:animScale>
                                      <p:cBhvr>
                                        <p:cTn id="32" dur="166" decel="50000">
                                          <p:stCondLst>
                                            <p:cond delay="676"/>
                                          </p:stCondLst>
                                        </p:cTn>
                                        <p:tgtEl>
                                          <p:spTgt spid="22531"/>
                                        </p:tgtEl>
                                      </p:cBhvr>
                                      <p:to x="100000" y="100000"/>
                                    </p:animScale>
                                    <p:animScale>
                                      <p:cBhvr>
                                        <p:cTn id="33" dur="26">
                                          <p:stCondLst>
                                            <p:cond delay="1312"/>
                                          </p:stCondLst>
                                        </p:cTn>
                                        <p:tgtEl>
                                          <p:spTgt spid="22531"/>
                                        </p:tgtEl>
                                      </p:cBhvr>
                                      <p:to x="100000" y="80000"/>
                                    </p:animScale>
                                    <p:animScale>
                                      <p:cBhvr>
                                        <p:cTn id="34" dur="166" decel="50000">
                                          <p:stCondLst>
                                            <p:cond delay="1338"/>
                                          </p:stCondLst>
                                        </p:cTn>
                                        <p:tgtEl>
                                          <p:spTgt spid="22531"/>
                                        </p:tgtEl>
                                      </p:cBhvr>
                                      <p:to x="100000" y="100000"/>
                                    </p:animScale>
                                    <p:animScale>
                                      <p:cBhvr>
                                        <p:cTn id="35" dur="26">
                                          <p:stCondLst>
                                            <p:cond delay="1642"/>
                                          </p:stCondLst>
                                        </p:cTn>
                                        <p:tgtEl>
                                          <p:spTgt spid="22531"/>
                                        </p:tgtEl>
                                      </p:cBhvr>
                                      <p:to x="100000" y="90000"/>
                                    </p:animScale>
                                    <p:animScale>
                                      <p:cBhvr>
                                        <p:cTn id="36" dur="166" decel="50000">
                                          <p:stCondLst>
                                            <p:cond delay="1668"/>
                                          </p:stCondLst>
                                        </p:cTn>
                                        <p:tgtEl>
                                          <p:spTgt spid="22531"/>
                                        </p:tgtEl>
                                      </p:cBhvr>
                                      <p:to x="100000" y="100000"/>
                                    </p:animScale>
                                    <p:animScale>
                                      <p:cBhvr>
                                        <p:cTn id="37" dur="26">
                                          <p:stCondLst>
                                            <p:cond delay="1808"/>
                                          </p:stCondLst>
                                        </p:cTn>
                                        <p:tgtEl>
                                          <p:spTgt spid="22531"/>
                                        </p:tgtEl>
                                      </p:cBhvr>
                                      <p:to x="100000" y="95000"/>
                                    </p:animScale>
                                    <p:animScale>
                                      <p:cBhvr>
                                        <p:cTn id="38" dur="166" decel="50000">
                                          <p:stCondLst>
                                            <p:cond delay="1834"/>
                                          </p:stCondLst>
                                        </p:cTn>
                                        <p:tgtEl>
                                          <p:spTgt spid="2253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r>
              <a:rPr lang="el-GR" sz="3200" smtClean="0"/>
              <a:t>Συνέντευξη από συνεργεία αυτοκινήτων</a:t>
            </a:r>
            <a:endParaRPr lang="en-US" sz="3200" smtClean="0"/>
          </a:p>
        </p:txBody>
      </p:sp>
      <p:sp>
        <p:nvSpPr>
          <p:cNvPr id="3" name="2 - Θέση περιεχομένου"/>
          <p:cNvSpPr>
            <a:spLocks noGrp="1"/>
          </p:cNvSpPr>
          <p:nvPr>
            <p:ph idx="1"/>
          </p:nvPr>
        </p:nvSpPr>
        <p:spPr>
          <a:xfrm>
            <a:off x="323850" y="1700213"/>
            <a:ext cx="7467600" cy="4525962"/>
          </a:xfrm>
        </p:spPr>
        <p:txBody>
          <a:bodyPr/>
          <a:lstStyle/>
          <a:p>
            <a:pPr eaLnBrk="1" hangingPunct="1">
              <a:lnSpc>
                <a:spcPct val="80000"/>
              </a:lnSpc>
              <a:buFont typeface="Wingdings 2" pitchFamily="18" charset="2"/>
              <a:buNone/>
            </a:pPr>
            <a:r>
              <a:rPr lang="el-GR" sz="2200" smtClean="0"/>
              <a:t>Οι υπεύθυνοι των συνεργείων αυτοκινήτων μας μίλησαν για</a:t>
            </a:r>
            <a:r>
              <a:rPr lang="en-US" sz="2200" smtClean="0"/>
              <a:t> : </a:t>
            </a:r>
            <a:r>
              <a:rPr lang="el-GR" sz="2200" smtClean="0"/>
              <a:t> </a:t>
            </a:r>
          </a:p>
          <a:p>
            <a:pPr eaLnBrk="1" hangingPunct="1">
              <a:lnSpc>
                <a:spcPct val="80000"/>
              </a:lnSpc>
              <a:buFont typeface="Wingdings 2" pitchFamily="18" charset="2"/>
              <a:buNone/>
            </a:pPr>
            <a:endParaRPr lang="en-US" sz="2200" smtClean="0"/>
          </a:p>
          <a:p>
            <a:pPr eaLnBrk="1" hangingPunct="1">
              <a:lnSpc>
                <a:spcPct val="80000"/>
              </a:lnSpc>
            </a:pPr>
            <a:r>
              <a:rPr lang="el-GR" sz="2200" smtClean="0"/>
              <a:t>Διάφορους τύπους αυτοκινήτων.</a:t>
            </a:r>
          </a:p>
          <a:p>
            <a:pPr eaLnBrk="1" hangingPunct="1">
              <a:lnSpc>
                <a:spcPct val="80000"/>
              </a:lnSpc>
              <a:buFont typeface="Wingdings 2" pitchFamily="18" charset="2"/>
              <a:buNone/>
            </a:pPr>
            <a:endParaRPr lang="el-GR" sz="2200" smtClean="0"/>
          </a:p>
          <a:p>
            <a:pPr eaLnBrk="1" hangingPunct="1">
              <a:lnSpc>
                <a:spcPct val="80000"/>
              </a:lnSpc>
            </a:pPr>
            <a:r>
              <a:rPr lang="el-GR" sz="2200" smtClean="0"/>
              <a:t>Τις λειτουργίες κάθε μέρους των αυτοκινήτων. </a:t>
            </a:r>
          </a:p>
          <a:p>
            <a:pPr eaLnBrk="1" hangingPunct="1">
              <a:lnSpc>
                <a:spcPct val="80000"/>
              </a:lnSpc>
              <a:buFont typeface="Wingdings 2" pitchFamily="18" charset="2"/>
              <a:buNone/>
            </a:pPr>
            <a:endParaRPr lang="el-GR" sz="2200" smtClean="0"/>
          </a:p>
          <a:p>
            <a:pPr eaLnBrk="1" hangingPunct="1">
              <a:lnSpc>
                <a:spcPct val="80000"/>
              </a:lnSpc>
            </a:pPr>
            <a:r>
              <a:rPr lang="el-GR" sz="2200" smtClean="0"/>
              <a:t>Τα υβριδικά αυτοκίνητα και τα οφέλη τους.</a:t>
            </a:r>
          </a:p>
          <a:p>
            <a:pPr eaLnBrk="1" hangingPunct="1">
              <a:lnSpc>
                <a:spcPct val="80000"/>
              </a:lnSpc>
              <a:buFont typeface="Wingdings 2" pitchFamily="18" charset="2"/>
              <a:buNone/>
            </a:pPr>
            <a:endParaRPr lang="el-GR" sz="2200" smtClean="0"/>
          </a:p>
          <a:p>
            <a:pPr eaLnBrk="1" hangingPunct="1">
              <a:lnSpc>
                <a:spcPct val="80000"/>
              </a:lnSpc>
            </a:pPr>
            <a:r>
              <a:rPr lang="el-GR" sz="2200" smtClean="0"/>
              <a:t>Τα καύσιμα που χρησιμοποιούνται.   </a:t>
            </a:r>
          </a:p>
          <a:p>
            <a:pPr eaLnBrk="1" hangingPunct="1">
              <a:lnSpc>
                <a:spcPct val="80000"/>
              </a:lnSpc>
            </a:pPr>
            <a:endParaRPr lang="en-US" sz="2000" smtClean="0"/>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0" presetClass="entr" presetSubtype="0" decel="10000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calcmode="lin" valueType="num">
                                      <p:cBhvr>
                                        <p:cTn id="40"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41"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0"/>
            <a:ext cx="9144000" cy="523220"/>
          </a:xfrm>
          <a:prstGeom prst="rect">
            <a:avLst/>
          </a:prstGeom>
          <a:noFill/>
        </p:spPr>
        <p:txBody>
          <a:bodyPr wrap="square" rtlCol="0">
            <a:spAutoFit/>
          </a:bodyPr>
          <a:lstStyle/>
          <a:p>
            <a:pPr algn="ctr"/>
            <a:r>
              <a:rPr lang="el-GR" sz="2800" dirty="0" smtClean="0"/>
              <a:t>Συμπεράσματα</a:t>
            </a:r>
            <a:endParaRPr lang="el-GR" sz="2800" dirty="0"/>
          </a:p>
        </p:txBody>
      </p:sp>
      <p:sp>
        <p:nvSpPr>
          <p:cNvPr id="3" name="5 - TextBox"/>
          <p:cNvSpPr txBox="1">
            <a:spLocks noChangeArrowheads="1"/>
          </p:cNvSpPr>
          <p:nvPr/>
        </p:nvSpPr>
        <p:spPr bwMode="auto">
          <a:xfrm>
            <a:off x="0" y="857232"/>
            <a:ext cx="9001156" cy="400110"/>
          </a:xfrm>
          <a:prstGeom prst="rect">
            <a:avLst/>
          </a:prstGeom>
          <a:noFill/>
          <a:ln w="9525">
            <a:noFill/>
            <a:miter lim="800000"/>
            <a:headEnd/>
            <a:tailEnd/>
          </a:ln>
        </p:spPr>
        <p:txBody>
          <a:bodyPr wrap="square">
            <a:spAutoFit/>
          </a:bodyPr>
          <a:lstStyle/>
          <a:p>
            <a:pPr>
              <a:buFont typeface="Wingdings" pitchFamily="2" charset="2"/>
              <a:buChar char="Ø"/>
            </a:pPr>
            <a:r>
              <a:rPr lang="el-GR" sz="2000" dirty="0">
                <a:latin typeface="Calibri" pitchFamily="34" charset="0"/>
              </a:rPr>
              <a:t> Το μεγαλύτερο ποσοστό και των δύο φύλων χρησιμοποιεί ως καύσιμο την βενζίνη.</a:t>
            </a:r>
          </a:p>
        </p:txBody>
      </p:sp>
      <p:sp>
        <p:nvSpPr>
          <p:cNvPr id="4" name="8 - TextBox"/>
          <p:cNvSpPr txBox="1">
            <a:spLocks noChangeArrowheads="1"/>
          </p:cNvSpPr>
          <p:nvPr/>
        </p:nvSpPr>
        <p:spPr bwMode="auto">
          <a:xfrm>
            <a:off x="0" y="1500174"/>
            <a:ext cx="9144000" cy="1016000"/>
          </a:xfrm>
          <a:prstGeom prst="rect">
            <a:avLst/>
          </a:prstGeom>
          <a:noFill/>
          <a:ln w="9525">
            <a:noFill/>
            <a:miter lim="800000"/>
            <a:headEnd/>
            <a:tailEnd/>
          </a:ln>
        </p:spPr>
        <p:txBody>
          <a:bodyPr>
            <a:spAutoFit/>
          </a:bodyPr>
          <a:lstStyle/>
          <a:p>
            <a:r>
              <a:rPr lang="el-GR" sz="2000" dirty="0">
                <a:latin typeface="Calibri" pitchFamily="34" charset="0"/>
              </a:rPr>
              <a:t>Πλεονεκτήματα των υβριδικών: </a:t>
            </a:r>
          </a:p>
          <a:p>
            <a:pPr>
              <a:buFont typeface="Wingdings" pitchFamily="2" charset="2"/>
              <a:buChar char="Ø"/>
            </a:pPr>
            <a:r>
              <a:rPr lang="el-GR" sz="2000" dirty="0">
                <a:latin typeface="Calibri" pitchFamily="34" charset="0"/>
              </a:rPr>
              <a:t>   Χρησιμοποιούν λιγότερα καύσιμα</a:t>
            </a:r>
          </a:p>
          <a:p>
            <a:pPr>
              <a:buFont typeface="Wingdings" pitchFamily="2" charset="2"/>
              <a:buChar char="Ø"/>
            </a:pPr>
            <a:r>
              <a:rPr lang="el-GR" sz="2000" dirty="0">
                <a:latin typeface="Calibri" pitchFamily="34" charset="0"/>
              </a:rPr>
              <a:t>   Έχουν καλύτερες αποδόσεις.</a:t>
            </a:r>
          </a:p>
        </p:txBody>
      </p:sp>
      <p:sp>
        <p:nvSpPr>
          <p:cNvPr id="5" name="5 - TextBox"/>
          <p:cNvSpPr txBox="1">
            <a:spLocks noChangeArrowheads="1"/>
          </p:cNvSpPr>
          <p:nvPr/>
        </p:nvSpPr>
        <p:spPr bwMode="auto">
          <a:xfrm>
            <a:off x="0" y="2714620"/>
            <a:ext cx="8143875" cy="1016000"/>
          </a:xfrm>
          <a:prstGeom prst="rect">
            <a:avLst/>
          </a:prstGeom>
          <a:noFill/>
          <a:ln w="9525">
            <a:noFill/>
            <a:miter lim="800000"/>
            <a:headEnd/>
            <a:tailEnd/>
          </a:ln>
        </p:spPr>
        <p:txBody>
          <a:bodyPr>
            <a:spAutoFit/>
          </a:bodyPr>
          <a:lstStyle/>
          <a:p>
            <a:pPr>
              <a:buFont typeface="Wingdings" pitchFamily="2" charset="2"/>
              <a:buChar char="Ø"/>
            </a:pPr>
            <a:r>
              <a:rPr lang="el-GR" sz="2000" dirty="0">
                <a:latin typeface="Calibri" pitchFamily="34" charset="0"/>
              </a:rPr>
              <a:t> Το μεγαλύτερο ποσοστό των ανδρών και των γυναικών γνωρίζουν ότι ένα βενζινοκίνητο αυτοκίνητο μπορεί να μετατραπεί έτσι ώστε να χρησιμοποιεί ως καύσιμο αέριο.</a:t>
            </a:r>
          </a:p>
        </p:txBody>
      </p:sp>
      <p:sp>
        <p:nvSpPr>
          <p:cNvPr id="6" name="5 - TextBox"/>
          <p:cNvSpPr txBox="1">
            <a:spLocks noChangeArrowheads="1"/>
          </p:cNvSpPr>
          <p:nvPr/>
        </p:nvSpPr>
        <p:spPr bwMode="auto">
          <a:xfrm>
            <a:off x="0" y="3929066"/>
            <a:ext cx="8143875" cy="708025"/>
          </a:xfrm>
          <a:prstGeom prst="rect">
            <a:avLst/>
          </a:prstGeom>
          <a:noFill/>
          <a:ln w="9525">
            <a:noFill/>
            <a:miter lim="800000"/>
            <a:headEnd/>
            <a:tailEnd/>
          </a:ln>
        </p:spPr>
        <p:txBody>
          <a:bodyPr>
            <a:spAutoFit/>
          </a:bodyPr>
          <a:lstStyle/>
          <a:p>
            <a:pPr>
              <a:buFont typeface="Wingdings" pitchFamily="2" charset="2"/>
              <a:buChar char="Ø"/>
            </a:pPr>
            <a:r>
              <a:rPr lang="el-GR" sz="2000" dirty="0">
                <a:latin typeface="Calibri" pitchFamily="34" charset="0"/>
              </a:rPr>
              <a:t> Σχεδόν όλοι γνωρίζουν το κόστος μετατροπής βενζινοκίνητου αυτοκινήτου σε αέριο.</a:t>
            </a:r>
          </a:p>
        </p:txBody>
      </p:sp>
      <p:sp>
        <p:nvSpPr>
          <p:cNvPr id="7" name="5 - TextBox"/>
          <p:cNvSpPr txBox="1">
            <a:spLocks noChangeArrowheads="1"/>
          </p:cNvSpPr>
          <p:nvPr/>
        </p:nvSpPr>
        <p:spPr bwMode="auto">
          <a:xfrm>
            <a:off x="0" y="4786322"/>
            <a:ext cx="8143875" cy="1016000"/>
          </a:xfrm>
          <a:prstGeom prst="rect">
            <a:avLst/>
          </a:prstGeom>
          <a:noFill/>
          <a:ln w="9525">
            <a:noFill/>
            <a:miter lim="800000"/>
            <a:headEnd/>
            <a:tailEnd/>
          </a:ln>
        </p:spPr>
        <p:txBody>
          <a:bodyPr>
            <a:spAutoFit/>
          </a:bodyPr>
          <a:lstStyle/>
          <a:p>
            <a:pPr>
              <a:buFont typeface="Wingdings" pitchFamily="2" charset="2"/>
              <a:buChar char="Ø"/>
            </a:pPr>
            <a:r>
              <a:rPr lang="el-GR" sz="2000" dirty="0">
                <a:latin typeface="Calibri" pitchFamily="34" charset="0"/>
              </a:rPr>
              <a:t>  </a:t>
            </a:r>
            <a:r>
              <a:rPr lang="el-GR" sz="2000" dirty="0"/>
              <a:t>Οι περισσότερες γυναίκες επιλέγουν το αυτοκίνητό τους με βασικό κριτήριο το εσωτερικό του (π.χ. σαλόνι) και τον χώρο αποσκευών .</a:t>
            </a:r>
          </a:p>
          <a:p>
            <a:pPr>
              <a:buFont typeface="Wingdings" pitchFamily="2" charset="2"/>
              <a:buChar char="Ø"/>
            </a:pPr>
            <a:endParaRPr lang="el-GR" sz="2000" dirty="0">
              <a:latin typeface="Calibri" pitchFamily="34" charset="0"/>
            </a:endParaRPr>
          </a:p>
        </p:txBody>
      </p:sp>
      <p:sp>
        <p:nvSpPr>
          <p:cNvPr id="8" name="5 - TextBox"/>
          <p:cNvSpPr txBox="1">
            <a:spLocks noChangeArrowheads="1"/>
          </p:cNvSpPr>
          <p:nvPr/>
        </p:nvSpPr>
        <p:spPr bwMode="auto">
          <a:xfrm>
            <a:off x="0" y="5643578"/>
            <a:ext cx="8143875" cy="1015663"/>
          </a:xfrm>
          <a:prstGeom prst="rect">
            <a:avLst/>
          </a:prstGeom>
          <a:noFill/>
          <a:ln w="9525">
            <a:noFill/>
            <a:miter lim="800000"/>
            <a:headEnd/>
            <a:tailEnd/>
          </a:ln>
        </p:spPr>
        <p:txBody>
          <a:bodyPr wrap="square">
            <a:spAutoFit/>
          </a:bodyPr>
          <a:lstStyle/>
          <a:p>
            <a:pPr>
              <a:buFont typeface="Wingdings" pitchFamily="2" charset="2"/>
              <a:buChar char="Ø"/>
            </a:pPr>
            <a:r>
              <a:rPr lang="el-GR" dirty="0"/>
              <a:t> </a:t>
            </a:r>
            <a:r>
              <a:rPr lang="el-GR" sz="2000" dirty="0"/>
              <a:t>Όλοι οι άνδρες δίνουν περισσότερη έμφαση στη μηχανή του αυτοκινήτου.</a:t>
            </a:r>
          </a:p>
          <a:p>
            <a:pPr>
              <a:buFont typeface="Wingdings" pitchFamily="2" charset="2"/>
              <a:buChar char="Ø"/>
            </a:pPr>
            <a:endParaRPr lang="el-GR" sz="2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Scale>
                                      <p:cBhvr>
                                        <p:cTn id="14"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gtEl>
                                        <p:attrNameLst>
                                          <p:attrName>ppt_x</p:attrName>
                                          <p:attrName>ppt_y</p:attrName>
                                        </p:attrNameLst>
                                      </p:cBhvr>
                                    </p:animMotion>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Scale>
                                      <p:cBhvr>
                                        <p:cTn id="21"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tgtEl>
                                        <p:attrNameLst>
                                          <p:attrName>ppt_x</p:attrName>
                                          <p:attrName>ppt_y</p:attrName>
                                        </p:attrNameLst>
                                      </p:cBhvr>
                                    </p:animMotion>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Scale>
                                      <p:cBhvr>
                                        <p:cTn id="28"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6"/>
                                        </p:tgtEl>
                                        <p:attrNameLst>
                                          <p:attrName>ppt_x</p:attrName>
                                          <p:attrName>ppt_y</p:attrName>
                                        </p:attrNameLst>
                                      </p:cBhvr>
                                    </p:animMotion>
                                    <p:animEffect transition="in" filter="fad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Scale>
                                      <p:cBhvr>
                                        <p:cTn id="35"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7"/>
                                        </p:tgtEl>
                                        <p:attrNameLst>
                                          <p:attrName>ppt_x</p:attrName>
                                          <p:attrName>ppt_y</p:attrName>
                                        </p:attrNameLst>
                                      </p:cBhvr>
                                    </p:animMotion>
                                    <p:animEffect transition="in" filter="fade">
                                      <p:cBhvr>
                                        <p:cTn id="37" dur="1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Scale>
                                      <p:cBhvr>
                                        <p:cTn id="42"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8"/>
                                        </p:tgtEl>
                                        <p:attrNameLst>
                                          <p:attrName>ppt_x</p:attrName>
                                          <p:attrName>ppt_y</p:attrName>
                                        </p:attrNameLst>
                                      </p:cBhvr>
                                    </p:animMotion>
                                    <p:animEffect transition="in" filter="fade">
                                      <p:cBhvr>
                                        <p:cTn id="4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TextBox"/>
          <p:cNvSpPr txBox="1">
            <a:spLocks noChangeArrowheads="1"/>
          </p:cNvSpPr>
          <p:nvPr/>
        </p:nvSpPr>
        <p:spPr bwMode="auto">
          <a:xfrm>
            <a:off x="0" y="0"/>
            <a:ext cx="9144000" cy="461963"/>
          </a:xfrm>
          <a:prstGeom prst="rect">
            <a:avLst/>
          </a:prstGeom>
          <a:noFill/>
          <a:ln w="9525">
            <a:noFill/>
            <a:miter lim="800000"/>
            <a:headEnd/>
            <a:tailEnd/>
          </a:ln>
        </p:spPr>
        <p:txBody>
          <a:bodyPr>
            <a:spAutoFit/>
          </a:bodyPr>
          <a:lstStyle/>
          <a:p>
            <a:pPr algn="ctr"/>
            <a:r>
              <a:rPr lang="el-GR" sz="2400"/>
              <a:t>ΒΙΒΛΙΟΓΡΑΦΙΑ</a:t>
            </a:r>
          </a:p>
        </p:txBody>
      </p:sp>
      <p:sp>
        <p:nvSpPr>
          <p:cNvPr id="26626" name="Rectangle 2"/>
          <p:cNvSpPr>
            <a:spLocks noChangeArrowheads="1"/>
          </p:cNvSpPr>
          <p:nvPr/>
        </p:nvSpPr>
        <p:spPr bwMode="auto">
          <a:xfrm>
            <a:off x="0" y="685800"/>
            <a:ext cx="9144000" cy="457200"/>
          </a:xfrm>
          <a:prstGeom prst="rect">
            <a:avLst/>
          </a:prstGeom>
          <a:noFill/>
          <a:ln w="9525">
            <a:noFill/>
            <a:miter lim="800000"/>
            <a:headEnd/>
            <a:tailEnd/>
          </a:ln>
        </p:spPr>
        <p:txBody>
          <a:bodyPr wrap="none" anchor="ctr">
            <a:spAutoFit/>
          </a:bodyPr>
          <a:lstStyle/>
          <a:p>
            <a:r>
              <a:rPr lang="el-GR" sz="1200">
                <a:cs typeface="Times New Roman" pitchFamily="18" charset="0"/>
                <a:hlinkClick r:id="rId2"/>
              </a:rPr>
              <a:t>http://www.opengov.gr/minenv/?p=3528</a:t>
            </a:r>
            <a:endParaRPr lang="el-GR"/>
          </a:p>
        </p:txBody>
      </p:sp>
      <p:sp>
        <p:nvSpPr>
          <p:cNvPr id="26627" name="Rectangle 3"/>
          <p:cNvSpPr>
            <a:spLocks noChangeArrowheads="1"/>
          </p:cNvSpPr>
          <p:nvPr/>
        </p:nvSpPr>
        <p:spPr bwMode="auto">
          <a:xfrm>
            <a:off x="0" y="1371600"/>
            <a:ext cx="9144000" cy="457200"/>
          </a:xfrm>
          <a:prstGeom prst="rect">
            <a:avLst/>
          </a:prstGeom>
          <a:noFill/>
          <a:ln w="9525">
            <a:noFill/>
            <a:miter lim="800000"/>
            <a:headEnd/>
            <a:tailEnd/>
          </a:ln>
        </p:spPr>
        <p:txBody>
          <a:bodyPr wrap="none" anchor="ctr">
            <a:spAutoFit/>
          </a:bodyPr>
          <a:lstStyle/>
          <a:p>
            <a:r>
              <a:rPr lang="en-US" sz="1200">
                <a:cs typeface="Times New Roman" pitchFamily="18" charset="0"/>
                <a:hlinkClick r:id="rId3"/>
              </a:rPr>
              <a:t>http://www.pemptousia.gr/2012/07/%CF%85%CE%B2%CF%81%CE%B9%CE%B4%CE%B9%CE%BA%CE%AC-%CE%B1%CF%</a:t>
            </a:r>
            <a:endParaRPr lang="el-GR" sz="1200">
              <a:cs typeface="Times New Roman" pitchFamily="18" charset="0"/>
              <a:hlinkClick r:id="rId3"/>
            </a:endParaRPr>
          </a:p>
          <a:p>
            <a:r>
              <a:rPr lang="en-US" sz="1200">
                <a:cs typeface="Times New Roman" pitchFamily="18" charset="0"/>
                <a:hlinkClick r:id="rId3"/>
              </a:rPr>
              <a:t>85%CF%84%CE%BF%CE%BA%CE%AF%CE%BD%CE%B7%CF%84%CE%B1/</a:t>
            </a:r>
            <a:endParaRPr lang="en-US"/>
          </a:p>
        </p:txBody>
      </p:sp>
      <p:sp>
        <p:nvSpPr>
          <p:cNvPr id="26628" name="Rectangle 4"/>
          <p:cNvSpPr>
            <a:spLocks noChangeArrowheads="1"/>
          </p:cNvSpPr>
          <p:nvPr/>
        </p:nvSpPr>
        <p:spPr bwMode="auto">
          <a:xfrm>
            <a:off x="0" y="2057400"/>
            <a:ext cx="9144000" cy="457200"/>
          </a:xfrm>
          <a:prstGeom prst="rect">
            <a:avLst/>
          </a:prstGeom>
          <a:noFill/>
          <a:ln w="9525">
            <a:noFill/>
            <a:miter lim="800000"/>
            <a:headEnd/>
            <a:tailEnd/>
          </a:ln>
        </p:spPr>
        <p:txBody>
          <a:bodyPr wrap="none" anchor="ctr">
            <a:spAutoFit/>
          </a:bodyPr>
          <a:lstStyle/>
          <a:p>
            <a:r>
              <a:rPr lang="en-US" sz="1200">
                <a:cs typeface="Times New Roman" pitchFamily="18" charset="0"/>
                <a:hlinkClick r:id="rId4"/>
              </a:rPr>
              <a:t>http://www.scribd.com/doc/6991561/%CE%A5%CE%92%CE%A1%CE%99%CE%94%CE%99%CE%9A%CE%9F-%CE%91%CE</a:t>
            </a:r>
            <a:endParaRPr lang="el-GR" sz="1200">
              <a:cs typeface="Times New Roman" pitchFamily="18" charset="0"/>
              <a:hlinkClick r:id="rId4"/>
            </a:endParaRPr>
          </a:p>
          <a:p>
            <a:r>
              <a:rPr lang="en-US" sz="1200">
                <a:cs typeface="Times New Roman" pitchFamily="18" charset="0"/>
                <a:hlinkClick r:id="rId4"/>
              </a:rPr>
              <a:t>%A5%CE%A4%CE%9F%CE%9A%CE%99%CE%9D%CE%97%CE%A4%CE%9F</a:t>
            </a:r>
            <a:endParaRPr lang="en-US"/>
          </a:p>
        </p:txBody>
      </p:sp>
      <p:sp>
        <p:nvSpPr>
          <p:cNvPr id="26629" name="Rectangle 5"/>
          <p:cNvSpPr>
            <a:spLocks noChangeArrowheads="1"/>
          </p:cNvSpPr>
          <p:nvPr/>
        </p:nvSpPr>
        <p:spPr bwMode="auto">
          <a:xfrm>
            <a:off x="0" y="2857500"/>
            <a:ext cx="9144000" cy="457200"/>
          </a:xfrm>
          <a:prstGeom prst="rect">
            <a:avLst/>
          </a:prstGeom>
          <a:noFill/>
          <a:ln w="9525">
            <a:noFill/>
            <a:miter lim="800000"/>
            <a:headEnd/>
            <a:tailEnd/>
          </a:ln>
        </p:spPr>
        <p:txBody>
          <a:bodyPr wrap="none" anchor="ctr">
            <a:spAutoFit/>
          </a:bodyPr>
          <a:lstStyle/>
          <a:p>
            <a:r>
              <a:rPr lang="en-US" sz="1200">
                <a:cs typeface="Times New Roman" pitchFamily="18" charset="0"/>
                <a:hlinkClick r:id="rId5"/>
              </a:rPr>
              <a:t>http://www.antinews.gr/2012/04/07/155116/</a:t>
            </a:r>
            <a:endParaRPr lang="en-US"/>
          </a:p>
        </p:txBody>
      </p:sp>
      <p:sp>
        <p:nvSpPr>
          <p:cNvPr id="26630" name="Rectangle 6"/>
          <p:cNvSpPr>
            <a:spLocks noChangeArrowheads="1"/>
          </p:cNvSpPr>
          <p:nvPr/>
        </p:nvSpPr>
        <p:spPr bwMode="auto">
          <a:xfrm>
            <a:off x="0" y="3557588"/>
            <a:ext cx="9144000" cy="457200"/>
          </a:xfrm>
          <a:prstGeom prst="rect">
            <a:avLst/>
          </a:prstGeom>
          <a:noFill/>
          <a:ln w="9525">
            <a:noFill/>
            <a:miter lim="800000"/>
            <a:headEnd/>
            <a:tailEnd/>
          </a:ln>
        </p:spPr>
        <p:txBody>
          <a:bodyPr wrap="none" anchor="ctr">
            <a:spAutoFit/>
          </a:bodyPr>
          <a:lstStyle/>
          <a:p>
            <a:r>
              <a:rPr lang="en-US" sz="1200">
                <a:cs typeface="Times New Roman" pitchFamily="18" charset="0"/>
                <a:hlinkClick r:id="rId6"/>
              </a:rPr>
              <a:t>http://www.heliev.gr/library_articles/D.Negkas_keimeno_energy_environment_and_ecological_transports.pdf</a:t>
            </a:r>
            <a:endParaRPr lang="en-US"/>
          </a:p>
        </p:txBody>
      </p:sp>
      <p:sp>
        <p:nvSpPr>
          <p:cNvPr id="26631" name="Rectangle 7"/>
          <p:cNvSpPr>
            <a:spLocks noChangeArrowheads="1"/>
          </p:cNvSpPr>
          <p:nvPr/>
        </p:nvSpPr>
        <p:spPr bwMode="auto">
          <a:xfrm>
            <a:off x="0" y="4357688"/>
            <a:ext cx="9144000" cy="457200"/>
          </a:xfrm>
          <a:prstGeom prst="rect">
            <a:avLst/>
          </a:prstGeom>
          <a:noFill/>
          <a:ln w="9525">
            <a:noFill/>
            <a:miter lim="800000"/>
            <a:headEnd/>
            <a:tailEnd/>
          </a:ln>
        </p:spPr>
        <p:txBody>
          <a:bodyPr wrap="none" anchor="ctr">
            <a:spAutoFit/>
          </a:bodyPr>
          <a:lstStyle/>
          <a:p>
            <a:r>
              <a:rPr lang="en-US" sz="1200">
                <a:cs typeface="Times New Roman" pitchFamily="18" charset="0"/>
                <a:hlinkClick r:id="rId7"/>
              </a:rPr>
              <a:t>http://www.deltiokairou.gr/climate_changes/as-einai-toylaxiston-ta-aytokinhta-prasina.756990.html?service=print</a:t>
            </a:r>
            <a:endParaRPr lang="el-GR" sz="900"/>
          </a:p>
          <a:p>
            <a:pPr eaLnBrk="0" hangingPunct="0"/>
            <a:endParaRPr lang="el-GR"/>
          </a:p>
        </p:txBody>
      </p:sp>
      <p:sp>
        <p:nvSpPr>
          <p:cNvPr id="26632" name="Rectangle 8"/>
          <p:cNvSpPr>
            <a:spLocks noChangeArrowheads="1"/>
          </p:cNvSpPr>
          <p:nvPr/>
        </p:nvSpPr>
        <p:spPr bwMode="auto">
          <a:xfrm>
            <a:off x="0" y="4814888"/>
            <a:ext cx="9144000" cy="457200"/>
          </a:xfrm>
          <a:prstGeom prst="rect">
            <a:avLst/>
          </a:prstGeom>
          <a:noFill/>
          <a:ln w="9525">
            <a:noFill/>
            <a:miter lim="800000"/>
            <a:headEnd/>
            <a:tailEnd/>
          </a:ln>
        </p:spPr>
        <p:txBody>
          <a:bodyPr wrap="none" anchor="ctr">
            <a:spAutoFit/>
          </a:bodyPr>
          <a:lstStyle/>
          <a:p>
            <a:r>
              <a:rPr lang="en-US" sz="1200">
                <a:cs typeface="Times New Roman" pitchFamily="18" charset="0"/>
                <a:hlinkClick r:id="rId8"/>
              </a:rPr>
              <a:t>http://www.autotriti.gr/</a:t>
            </a:r>
            <a:endParaRPr lang="en-US"/>
          </a:p>
        </p:txBody>
      </p:sp>
      <p:sp>
        <p:nvSpPr>
          <p:cNvPr id="26633" name="Rectangle 9"/>
          <p:cNvSpPr>
            <a:spLocks noChangeArrowheads="1"/>
          </p:cNvSpPr>
          <p:nvPr/>
        </p:nvSpPr>
        <p:spPr bwMode="auto">
          <a:xfrm>
            <a:off x="0" y="5500688"/>
            <a:ext cx="7691438" cy="276225"/>
          </a:xfrm>
          <a:prstGeom prst="rect">
            <a:avLst/>
          </a:prstGeom>
          <a:noFill/>
          <a:ln w="9525">
            <a:noFill/>
            <a:miter lim="800000"/>
            <a:headEnd/>
            <a:tailEnd/>
          </a:ln>
        </p:spPr>
        <p:txBody>
          <a:bodyPr wrap="none" anchor="ctr">
            <a:spAutoFit/>
          </a:bodyPr>
          <a:lstStyle/>
          <a:p>
            <a:r>
              <a:rPr lang="en-US" sz="1200">
                <a:cs typeface="Times New Roman" pitchFamily="18" charset="0"/>
                <a:hlinkClick r:id="rId9"/>
              </a:rPr>
              <a:t>http://translate.google.gr/translate?hl=el&amp;langpair=en%7Cel&amp;u=http://www.hybridcars.com/shop-by-technology</a:t>
            </a:r>
            <a:endParaRPr lang="en-US"/>
          </a:p>
        </p:txBody>
      </p:sp>
      <p:sp>
        <p:nvSpPr>
          <p:cNvPr id="26634" name="Rectangle 10"/>
          <p:cNvSpPr>
            <a:spLocks noChangeArrowheads="1"/>
          </p:cNvSpPr>
          <p:nvPr/>
        </p:nvSpPr>
        <p:spPr bwMode="auto">
          <a:xfrm>
            <a:off x="0" y="6072188"/>
            <a:ext cx="8851900" cy="276225"/>
          </a:xfrm>
          <a:prstGeom prst="rect">
            <a:avLst/>
          </a:prstGeom>
          <a:noFill/>
          <a:ln w="9525">
            <a:noFill/>
            <a:miter lim="800000"/>
            <a:headEnd/>
            <a:tailEnd/>
          </a:ln>
        </p:spPr>
        <p:txBody>
          <a:bodyPr wrap="none" anchor="ctr">
            <a:spAutoFit/>
          </a:bodyPr>
          <a:lstStyle/>
          <a:p>
            <a:r>
              <a:rPr lang="en-US" sz="1200">
                <a:cs typeface="Times New Roman" pitchFamily="18" charset="0"/>
                <a:hlinkClick r:id="rId10"/>
              </a:rPr>
              <a:t>http://translate.google.gr/translate?hl=el&amp;langpair=en%7Cel&amp;u=http://auto.howstuffworks.com/different-types-of-hybrid-cars.htm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6625"/>
                                        </p:tgtEl>
                                        <p:attrNameLst>
                                          <p:attrName>style.visibility</p:attrName>
                                        </p:attrNameLst>
                                      </p:cBhvr>
                                      <p:to>
                                        <p:strVal val="visible"/>
                                      </p:to>
                                    </p:set>
                                    <p:anim calcmode="lin" valueType="num">
                                      <p:cBhvr>
                                        <p:cTn id="7" dur="500" fill="hold"/>
                                        <p:tgtEl>
                                          <p:spTgt spid="26625"/>
                                        </p:tgtEl>
                                        <p:attrNameLst>
                                          <p:attrName>ppt_w</p:attrName>
                                        </p:attrNameLst>
                                      </p:cBhvr>
                                      <p:tavLst>
                                        <p:tav tm="0">
                                          <p:val>
                                            <p:fltVal val="0"/>
                                          </p:val>
                                        </p:tav>
                                        <p:tav tm="100000">
                                          <p:val>
                                            <p:strVal val="#ppt_w"/>
                                          </p:val>
                                        </p:tav>
                                      </p:tavLst>
                                    </p:anim>
                                    <p:anim calcmode="lin" valueType="num">
                                      <p:cBhvr>
                                        <p:cTn id="8" dur="500" fill="hold"/>
                                        <p:tgtEl>
                                          <p:spTgt spid="2662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26626"/>
                                        </p:tgtEl>
                                        <p:attrNameLst>
                                          <p:attrName>style.visibility</p:attrName>
                                        </p:attrNameLst>
                                      </p:cBhvr>
                                      <p:to>
                                        <p:strVal val="visible"/>
                                      </p:to>
                                    </p:set>
                                    <p:anim calcmode="lin" valueType="num">
                                      <p:cBhvr>
                                        <p:cTn id="13" dur="1000" fill="hold"/>
                                        <p:tgtEl>
                                          <p:spTgt spid="26626"/>
                                        </p:tgtEl>
                                        <p:attrNameLst>
                                          <p:attrName>ppt_w</p:attrName>
                                        </p:attrNameLst>
                                      </p:cBhvr>
                                      <p:tavLst>
                                        <p:tav tm="0">
                                          <p:val>
                                            <p:strVal val="#ppt_w+.3"/>
                                          </p:val>
                                        </p:tav>
                                        <p:tav tm="100000">
                                          <p:val>
                                            <p:strVal val="#ppt_w"/>
                                          </p:val>
                                        </p:tav>
                                      </p:tavLst>
                                    </p:anim>
                                    <p:anim calcmode="lin" valueType="num">
                                      <p:cBhvr>
                                        <p:cTn id="14" dur="1000" fill="hold"/>
                                        <p:tgtEl>
                                          <p:spTgt spid="26626"/>
                                        </p:tgtEl>
                                        <p:attrNameLst>
                                          <p:attrName>ppt_h</p:attrName>
                                        </p:attrNameLst>
                                      </p:cBhvr>
                                      <p:tavLst>
                                        <p:tav tm="0">
                                          <p:val>
                                            <p:strVal val="#ppt_h"/>
                                          </p:val>
                                        </p:tav>
                                        <p:tav tm="100000">
                                          <p:val>
                                            <p:strVal val="#ppt_h"/>
                                          </p:val>
                                        </p:tav>
                                      </p:tavLst>
                                    </p:anim>
                                    <p:animEffect transition="in" filter="fade">
                                      <p:cBhvr>
                                        <p:cTn id="15" dur="1000"/>
                                        <p:tgtEl>
                                          <p:spTgt spid="26626"/>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26627"/>
                                        </p:tgtEl>
                                        <p:attrNameLst>
                                          <p:attrName>style.visibility</p:attrName>
                                        </p:attrNameLst>
                                      </p:cBhvr>
                                      <p:to>
                                        <p:strVal val="visible"/>
                                      </p:to>
                                    </p:set>
                                    <p:anim calcmode="lin" valueType="num">
                                      <p:cBhvr>
                                        <p:cTn id="20" dur="1000" fill="hold"/>
                                        <p:tgtEl>
                                          <p:spTgt spid="26627"/>
                                        </p:tgtEl>
                                        <p:attrNameLst>
                                          <p:attrName>ppt_w</p:attrName>
                                        </p:attrNameLst>
                                      </p:cBhvr>
                                      <p:tavLst>
                                        <p:tav tm="0">
                                          <p:val>
                                            <p:strVal val="#ppt_w+.3"/>
                                          </p:val>
                                        </p:tav>
                                        <p:tav tm="100000">
                                          <p:val>
                                            <p:strVal val="#ppt_w"/>
                                          </p:val>
                                        </p:tav>
                                      </p:tavLst>
                                    </p:anim>
                                    <p:anim calcmode="lin" valueType="num">
                                      <p:cBhvr>
                                        <p:cTn id="21" dur="1000" fill="hold"/>
                                        <p:tgtEl>
                                          <p:spTgt spid="26627"/>
                                        </p:tgtEl>
                                        <p:attrNameLst>
                                          <p:attrName>ppt_h</p:attrName>
                                        </p:attrNameLst>
                                      </p:cBhvr>
                                      <p:tavLst>
                                        <p:tav tm="0">
                                          <p:val>
                                            <p:strVal val="#ppt_h"/>
                                          </p:val>
                                        </p:tav>
                                        <p:tav tm="100000">
                                          <p:val>
                                            <p:strVal val="#ppt_h"/>
                                          </p:val>
                                        </p:tav>
                                      </p:tavLst>
                                    </p:anim>
                                    <p:animEffect transition="in" filter="fade">
                                      <p:cBhvr>
                                        <p:cTn id="22" dur="1000"/>
                                        <p:tgtEl>
                                          <p:spTgt spid="26627"/>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26628"/>
                                        </p:tgtEl>
                                        <p:attrNameLst>
                                          <p:attrName>style.visibility</p:attrName>
                                        </p:attrNameLst>
                                      </p:cBhvr>
                                      <p:to>
                                        <p:strVal val="visible"/>
                                      </p:to>
                                    </p:set>
                                    <p:anim calcmode="lin" valueType="num">
                                      <p:cBhvr>
                                        <p:cTn id="27" dur="1000" fill="hold"/>
                                        <p:tgtEl>
                                          <p:spTgt spid="26628"/>
                                        </p:tgtEl>
                                        <p:attrNameLst>
                                          <p:attrName>ppt_w</p:attrName>
                                        </p:attrNameLst>
                                      </p:cBhvr>
                                      <p:tavLst>
                                        <p:tav tm="0">
                                          <p:val>
                                            <p:strVal val="#ppt_w+.3"/>
                                          </p:val>
                                        </p:tav>
                                        <p:tav tm="100000">
                                          <p:val>
                                            <p:strVal val="#ppt_w"/>
                                          </p:val>
                                        </p:tav>
                                      </p:tavLst>
                                    </p:anim>
                                    <p:anim calcmode="lin" valueType="num">
                                      <p:cBhvr>
                                        <p:cTn id="28" dur="1000" fill="hold"/>
                                        <p:tgtEl>
                                          <p:spTgt spid="26628"/>
                                        </p:tgtEl>
                                        <p:attrNameLst>
                                          <p:attrName>ppt_h</p:attrName>
                                        </p:attrNameLst>
                                      </p:cBhvr>
                                      <p:tavLst>
                                        <p:tav tm="0">
                                          <p:val>
                                            <p:strVal val="#ppt_h"/>
                                          </p:val>
                                        </p:tav>
                                        <p:tav tm="100000">
                                          <p:val>
                                            <p:strVal val="#ppt_h"/>
                                          </p:val>
                                        </p:tav>
                                      </p:tavLst>
                                    </p:anim>
                                    <p:animEffect transition="in" filter="fade">
                                      <p:cBhvr>
                                        <p:cTn id="29" dur="1000"/>
                                        <p:tgtEl>
                                          <p:spTgt spid="26628"/>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26629"/>
                                        </p:tgtEl>
                                        <p:attrNameLst>
                                          <p:attrName>style.visibility</p:attrName>
                                        </p:attrNameLst>
                                      </p:cBhvr>
                                      <p:to>
                                        <p:strVal val="visible"/>
                                      </p:to>
                                    </p:set>
                                    <p:anim calcmode="lin" valueType="num">
                                      <p:cBhvr>
                                        <p:cTn id="34" dur="1000" fill="hold"/>
                                        <p:tgtEl>
                                          <p:spTgt spid="26629"/>
                                        </p:tgtEl>
                                        <p:attrNameLst>
                                          <p:attrName>ppt_w</p:attrName>
                                        </p:attrNameLst>
                                      </p:cBhvr>
                                      <p:tavLst>
                                        <p:tav tm="0">
                                          <p:val>
                                            <p:strVal val="#ppt_w+.3"/>
                                          </p:val>
                                        </p:tav>
                                        <p:tav tm="100000">
                                          <p:val>
                                            <p:strVal val="#ppt_w"/>
                                          </p:val>
                                        </p:tav>
                                      </p:tavLst>
                                    </p:anim>
                                    <p:anim calcmode="lin" valueType="num">
                                      <p:cBhvr>
                                        <p:cTn id="35" dur="1000" fill="hold"/>
                                        <p:tgtEl>
                                          <p:spTgt spid="26629"/>
                                        </p:tgtEl>
                                        <p:attrNameLst>
                                          <p:attrName>ppt_h</p:attrName>
                                        </p:attrNameLst>
                                      </p:cBhvr>
                                      <p:tavLst>
                                        <p:tav tm="0">
                                          <p:val>
                                            <p:strVal val="#ppt_h"/>
                                          </p:val>
                                        </p:tav>
                                        <p:tav tm="100000">
                                          <p:val>
                                            <p:strVal val="#ppt_h"/>
                                          </p:val>
                                        </p:tav>
                                      </p:tavLst>
                                    </p:anim>
                                    <p:animEffect transition="in" filter="fade">
                                      <p:cBhvr>
                                        <p:cTn id="36" dur="1000"/>
                                        <p:tgtEl>
                                          <p:spTgt spid="26629"/>
                                        </p:tgtEl>
                                      </p:cBhvr>
                                    </p:animEffect>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grpId="0" nodeType="clickEffect">
                                  <p:stCondLst>
                                    <p:cond delay="0"/>
                                  </p:stCondLst>
                                  <p:childTnLst>
                                    <p:set>
                                      <p:cBhvr>
                                        <p:cTn id="40" dur="1" fill="hold">
                                          <p:stCondLst>
                                            <p:cond delay="0"/>
                                          </p:stCondLst>
                                        </p:cTn>
                                        <p:tgtEl>
                                          <p:spTgt spid="26630"/>
                                        </p:tgtEl>
                                        <p:attrNameLst>
                                          <p:attrName>style.visibility</p:attrName>
                                        </p:attrNameLst>
                                      </p:cBhvr>
                                      <p:to>
                                        <p:strVal val="visible"/>
                                      </p:to>
                                    </p:set>
                                    <p:anim calcmode="lin" valueType="num">
                                      <p:cBhvr>
                                        <p:cTn id="41" dur="1000" fill="hold"/>
                                        <p:tgtEl>
                                          <p:spTgt spid="26630"/>
                                        </p:tgtEl>
                                        <p:attrNameLst>
                                          <p:attrName>ppt_w</p:attrName>
                                        </p:attrNameLst>
                                      </p:cBhvr>
                                      <p:tavLst>
                                        <p:tav tm="0">
                                          <p:val>
                                            <p:strVal val="#ppt_w+.3"/>
                                          </p:val>
                                        </p:tav>
                                        <p:tav tm="100000">
                                          <p:val>
                                            <p:strVal val="#ppt_w"/>
                                          </p:val>
                                        </p:tav>
                                      </p:tavLst>
                                    </p:anim>
                                    <p:anim calcmode="lin" valueType="num">
                                      <p:cBhvr>
                                        <p:cTn id="42" dur="1000" fill="hold"/>
                                        <p:tgtEl>
                                          <p:spTgt spid="26630"/>
                                        </p:tgtEl>
                                        <p:attrNameLst>
                                          <p:attrName>ppt_h</p:attrName>
                                        </p:attrNameLst>
                                      </p:cBhvr>
                                      <p:tavLst>
                                        <p:tav tm="0">
                                          <p:val>
                                            <p:strVal val="#ppt_h"/>
                                          </p:val>
                                        </p:tav>
                                        <p:tav tm="100000">
                                          <p:val>
                                            <p:strVal val="#ppt_h"/>
                                          </p:val>
                                        </p:tav>
                                      </p:tavLst>
                                    </p:anim>
                                    <p:animEffect transition="in" filter="fade">
                                      <p:cBhvr>
                                        <p:cTn id="43" dur="1000"/>
                                        <p:tgtEl>
                                          <p:spTgt spid="26630"/>
                                        </p:tgtEl>
                                      </p:cBhvr>
                                    </p:animEffect>
                                  </p:childTnLst>
                                </p:cTn>
                              </p:par>
                            </p:childTnLst>
                          </p:cTn>
                        </p:par>
                      </p:childTnLst>
                    </p:cTn>
                  </p:par>
                  <p:par>
                    <p:cTn id="44" fill="hold">
                      <p:stCondLst>
                        <p:cond delay="indefinite"/>
                      </p:stCondLst>
                      <p:childTnLst>
                        <p:par>
                          <p:cTn id="45" fill="hold">
                            <p:stCondLst>
                              <p:cond delay="0"/>
                            </p:stCondLst>
                            <p:childTnLst>
                              <p:par>
                                <p:cTn id="46" presetID="50" presetClass="entr" presetSubtype="0" decel="100000" fill="hold" grpId="0" nodeType="clickEffect">
                                  <p:stCondLst>
                                    <p:cond delay="0"/>
                                  </p:stCondLst>
                                  <p:childTnLst>
                                    <p:set>
                                      <p:cBhvr>
                                        <p:cTn id="47" dur="1" fill="hold">
                                          <p:stCondLst>
                                            <p:cond delay="0"/>
                                          </p:stCondLst>
                                        </p:cTn>
                                        <p:tgtEl>
                                          <p:spTgt spid="26631"/>
                                        </p:tgtEl>
                                        <p:attrNameLst>
                                          <p:attrName>style.visibility</p:attrName>
                                        </p:attrNameLst>
                                      </p:cBhvr>
                                      <p:to>
                                        <p:strVal val="visible"/>
                                      </p:to>
                                    </p:set>
                                    <p:anim calcmode="lin" valueType="num">
                                      <p:cBhvr>
                                        <p:cTn id="48" dur="1000" fill="hold"/>
                                        <p:tgtEl>
                                          <p:spTgt spid="26631"/>
                                        </p:tgtEl>
                                        <p:attrNameLst>
                                          <p:attrName>ppt_w</p:attrName>
                                        </p:attrNameLst>
                                      </p:cBhvr>
                                      <p:tavLst>
                                        <p:tav tm="0">
                                          <p:val>
                                            <p:strVal val="#ppt_w+.3"/>
                                          </p:val>
                                        </p:tav>
                                        <p:tav tm="100000">
                                          <p:val>
                                            <p:strVal val="#ppt_w"/>
                                          </p:val>
                                        </p:tav>
                                      </p:tavLst>
                                    </p:anim>
                                    <p:anim calcmode="lin" valueType="num">
                                      <p:cBhvr>
                                        <p:cTn id="49" dur="1000" fill="hold"/>
                                        <p:tgtEl>
                                          <p:spTgt spid="26631"/>
                                        </p:tgtEl>
                                        <p:attrNameLst>
                                          <p:attrName>ppt_h</p:attrName>
                                        </p:attrNameLst>
                                      </p:cBhvr>
                                      <p:tavLst>
                                        <p:tav tm="0">
                                          <p:val>
                                            <p:strVal val="#ppt_h"/>
                                          </p:val>
                                        </p:tav>
                                        <p:tav tm="100000">
                                          <p:val>
                                            <p:strVal val="#ppt_h"/>
                                          </p:val>
                                        </p:tav>
                                      </p:tavLst>
                                    </p:anim>
                                    <p:animEffect transition="in" filter="fade">
                                      <p:cBhvr>
                                        <p:cTn id="50" dur="1000"/>
                                        <p:tgtEl>
                                          <p:spTgt spid="26631"/>
                                        </p:tgtEl>
                                      </p:cBhvr>
                                    </p:animEffect>
                                  </p:childTnLst>
                                </p:cTn>
                              </p:par>
                            </p:childTnLst>
                          </p:cTn>
                        </p:par>
                      </p:childTnLst>
                    </p:cTn>
                  </p:par>
                  <p:par>
                    <p:cTn id="51" fill="hold">
                      <p:stCondLst>
                        <p:cond delay="indefinite"/>
                      </p:stCondLst>
                      <p:childTnLst>
                        <p:par>
                          <p:cTn id="52" fill="hold">
                            <p:stCondLst>
                              <p:cond delay="0"/>
                            </p:stCondLst>
                            <p:childTnLst>
                              <p:par>
                                <p:cTn id="53" presetID="50" presetClass="entr" presetSubtype="0" decel="100000" fill="hold" grpId="0" nodeType="clickEffect">
                                  <p:stCondLst>
                                    <p:cond delay="0"/>
                                  </p:stCondLst>
                                  <p:childTnLst>
                                    <p:set>
                                      <p:cBhvr>
                                        <p:cTn id="54" dur="1" fill="hold">
                                          <p:stCondLst>
                                            <p:cond delay="0"/>
                                          </p:stCondLst>
                                        </p:cTn>
                                        <p:tgtEl>
                                          <p:spTgt spid="26632"/>
                                        </p:tgtEl>
                                        <p:attrNameLst>
                                          <p:attrName>style.visibility</p:attrName>
                                        </p:attrNameLst>
                                      </p:cBhvr>
                                      <p:to>
                                        <p:strVal val="visible"/>
                                      </p:to>
                                    </p:set>
                                    <p:anim calcmode="lin" valueType="num">
                                      <p:cBhvr>
                                        <p:cTn id="55" dur="1000" fill="hold"/>
                                        <p:tgtEl>
                                          <p:spTgt spid="26632"/>
                                        </p:tgtEl>
                                        <p:attrNameLst>
                                          <p:attrName>ppt_w</p:attrName>
                                        </p:attrNameLst>
                                      </p:cBhvr>
                                      <p:tavLst>
                                        <p:tav tm="0">
                                          <p:val>
                                            <p:strVal val="#ppt_w+.3"/>
                                          </p:val>
                                        </p:tav>
                                        <p:tav tm="100000">
                                          <p:val>
                                            <p:strVal val="#ppt_w"/>
                                          </p:val>
                                        </p:tav>
                                      </p:tavLst>
                                    </p:anim>
                                    <p:anim calcmode="lin" valueType="num">
                                      <p:cBhvr>
                                        <p:cTn id="56" dur="1000" fill="hold"/>
                                        <p:tgtEl>
                                          <p:spTgt spid="26632"/>
                                        </p:tgtEl>
                                        <p:attrNameLst>
                                          <p:attrName>ppt_h</p:attrName>
                                        </p:attrNameLst>
                                      </p:cBhvr>
                                      <p:tavLst>
                                        <p:tav tm="0">
                                          <p:val>
                                            <p:strVal val="#ppt_h"/>
                                          </p:val>
                                        </p:tav>
                                        <p:tav tm="100000">
                                          <p:val>
                                            <p:strVal val="#ppt_h"/>
                                          </p:val>
                                        </p:tav>
                                      </p:tavLst>
                                    </p:anim>
                                    <p:animEffect transition="in" filter="fade">
                                      <p:cBhvr>
                                        <p:cTn id="57" dur="1000"/>
                                        <p:tgtEl>
                                          <p:spTgt spid="26632"/>
                                        </p:tgtEl>
                                      </p:cBhvr>
                                    </p:animEffect>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grpId="0" nodeType="clickEffect">
                                  <p:stCondLst>
                                    <p:cond delay="0"/>
                                  </p:stCondLst>
                                  <p:childTnLst>
                                    <p:set>
                                      <p:cBhvr>
                                        <p:cTn id="61" dur="1" fill="hold">
                                          <p:stCondLst>
                                            <p:cond delay="0"/>
                                          </p:stCondLst>
                                        </p:cTn>
                                        <p:tgtEl>
                                          <p:spTgt spid="26633"/>
                                        </p:tgtEl>
                                        <p:attrNameLst>
                                          <p:attrName>style.visibility</p:attrName>
                                        </p:attrNameLst>
                                      </p:cBhvr>
                                      <p:to>
                                        <p:strVal val="visible"/>
                                      </p:to>
                                    </p:set>
                                    <p:anim calcmode="lin" valueType="num">
                                      <p:cBhvr>
                                        <p:cTn id="62" dur="1000" fill="hold"/>
                                        <p:tgtEl>
                                          <p:spTgt spid="26633"/>
                                        </p:tgtEl>
                                        <p:attrNameLst>
                                          <p:attrName>ppt_w</p:attrName>
                                        </p:attrNameLst>
                                      </p:cBhvr>
                                      <p:tavLst>
                                        <p:tav tm="0">
                                          <p:val>
                                            <p:strVal val="#ppt_w+.3"/>
                                          </p:val>
                                        </p:tav>
                                        <p:tav tm="100000">
                                          <p:val>
                                            <p:strVal val="#ppt_w"/>
                                          </p:val>
                                        </p:tav>
                                      </p:tavLst>
                                    </p:anim>
                                    <p:anim calcmode="lin" valueType="num">
                                      <p:cBhvr>
                                        <p:cTn id="63" dur="1000" fill="hold"/>
                                        <p:tgtEl>
                                          <p:spTgt spid="26633"/>
                                        </p:tgtEl>
                                        <p:attrNameLst>
                                          <p:attrName>ppt_h</p:attrName>
                                        </p:attrNameLst>
                                      </p:cBhvr>
                                      <p:tavLst>
                                        <p:tav tm="0">
                                          <p:val>
                                            <p:strVal val="#ppt_h"/>
                                          </p:val>
                                        </p:tav>
                                        <p:tav tm="100000">
                                          <p:val>
                                            <p:strVal val="#ppt_h"/>
                                          </p:val>
                                        </p:tav>
                                      </p:tavLst>
                                    </p:anim>
                                    <p:animEffect transition="in" filter="fade">
                                      <p:cBhvr>
                                        <p:cTn id="64" dur="1000"/>
                                        <p:tgtEl>
                                          <p:spTgt spid="26633"/>
                                        </p:tgtEl>
                                      </p:cBhvr>
                                    </p:animEffect>
                                  </p:childTnLst>
                                </p:cTn>
                              </p:par>
                            </p:childTnLst>
                          </p:cTn>
                        </p:par>
                      </p:childTnLst>
                    </p:cTn>
                  </p:par>
                  <p:par>
                    <p:cTn id="65" fill="hold">
                      <p:stCondLst>
                        <p:cond delay="indefinite"/>
                      </p:stCondLst>
                      <p:childTnLst>
                        <p:par>
                          <p:cTn id="66" fill="hold">
                            <p:stCondLst>
                              <p:cond delay="0"/>
                            </p:stCondLst>
                            <p:childTnLst>
                              <p:par>
                                <p:cTn id="67" presetID="50" presetClass="entr" presetSubtype="0" decel="100000" fill="hold" grpId="0" nodeType="clickEffect">
                                  <p:stCondLst>
                                    <p:cond delay="0"/>
                                  </p:stCondLst>
                                  <p:childTnLst>
                                    <p:set>
                                      <p:cBhvr>
                                        <p:cTn id="68" dur="1" fill="hold">
                                          <p:stCondLst>
                                            <p:cond delay="0"/>
                                          </p:stCondLst>
                                        </p:cTn>
                                        <p:tgtEl>
                                          <p:spTgt spid="26634"/>
                                        </p:tgtEl>
                                        <p:attrNameLst>
                                          <p:attrName>style.visibility</p:attrName>
                                        </p:attrNameLst>
                                      </p:cBhvr>
                                      <p:to>
                                        <p:strVal val="visible"/>
                                      </p:to>
                                    </p:set>
                                    <p:anim calcmode="lin" valueType="num">
                                      <p:cBhvr>
                                        <p:cTn id="69" dur="1000" fill="hold"/>
                                        <p:tgtEl>
                                          <p:spTgt spid="26634"/>
                                        </p:tgtEl>
                                        <p:attrNameLst>
                                          <p:attrName>ppt_w</p:attrName>
                                        </p:attrNameLst>
                                      </p:cBhvr>
                                      <p:tavLst>
                                        <p:tav tm="0">
                                          <p:val>
                                            <p:strVal val="#ppt_w+.3"/>
                                          </p:val>
                                        </p:tav>
                                        <p:tav tm="100000">
                                          <p:val>
                                            <p:strVal val="#ppt_w"/>
                                          </p:val>
                                        </p:tav>
                                      </p:tavLst>
                                    </p:anim>
                                    <p:anim calcmode="lin" valueType="num">
                                      <p:cBhvr>
                                        <p:cTn id="70" dur="1000" fill="hold"/>
                                        <p:tgtEl>
                                          <p:spTgt spid="26634"/>
                                        </p:tgtEl>
                                        <p:attrNameLst>
                                          <p:attrName>ppt_h</p:attrName>
                                        </p:attrNameLst>
                                      </p:cBhvr>
                                      <p:tavLst>
                                        <p:tav tm="0">
                                          <p:val>
                                            <p:strVal val="#ppt_h"/>
                                          </p:val>
                                        </p:tav>
                                        <p:tav tm="100000">
                                          <p:val>
                                            <p:strVal val="#ppt_h"/>
                                          </p:val>
                                        </p:tav>
                                      </p:tavLst>
                                    </p:anim>
                                    <p:animEffect transition="in" filter="fade">
                                      <p:cBhvr>
                                        <p:cTn id="71" dur="10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26626" grpId="0"/>
      <p:bldP spid="26627" grpId="0"/>
      <p:bldP spid="26628" grpId="0"/>
      <p:bldP spid="26629" grpId="0"/>
      <p:bldP spid="26630" grpId="0"/>
      <p:bldP spid="26631" grpId="0"/>
      <p:bldP spid="26632" grpId="0"/>
      <p:bldP spid="26633" grpId="0"/>
      <p:bldP spid="266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4" descr="the+end"/>
          <p:cNvPicPr>
            <a:picLocks noChangeAspect="1" noChangeArrowheads="1"/>
          </p:cNvPicPr>
          <p:nvPr/>
        </p:nvPicPr>
        <p:blipFill>
          <a:blip r:embed="rId2" cstate="print"/>
          <a:srcRect/>
          <a:stretch>
            <a:fillRect/>
          </a:stretch>
        </p:blipFill>
        <p:spPr bwMode="auto">
          <a:xfrm>
            <a:off x="0" y="0"/>
            <a:ext cx="9144000" cy="683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TextBox"/>
          <p:cNvSpPr txBox="1">
            <a:spLocks noChangeArrowheads="1"/>
          </p:cNvSpPr>
          <p:nvPr/>
        </p:nvSpPr>
        <p:spPr bwMode="auto">
          <a:xfrm>
            <a:off x="611188" y="620713"/>
            <a:ext cx="6715125" cy="579437"/>
          </a:xfrm>
          <a:prstGeom prst="rect">
            <a:avLst/>
          </a:prstGeom>
          <a:noFill/>
          <a:ln w="9525">
            <a:noFill/>
            <a:miter lim="800000"/>
            <a:headEnd/>
            <a:tailEnd/>
          </a:ln>
        </p:spPr>
        <p:txBody>
          <a:bodyPr>
            <a:spAutoFit/>
          </a:bodyPr>
          <a:lstStyle/>
          <a:p>
            <a:r>
              <a:rPr lang="en-US" sz="3200">
                <a:latin typeface="Calibri" pitchFamily="34" charset="0"/>
              </a:rPr>
              <a:t>                        </a:t>
            </a:r>
            <a:r>
              <a:rPr lang="el-GR" sz="3200">
                <a:latin typeface="Calibri" pitchFamily="34" charset="0"/>
              </a:rPr>
              <a:t>     ΕΙΣΑΓΩΓΗ</a:t>
            </a:r>
          </a:p>
        </p:txBody>
      </p:sp>
      <p:grpSp>
        <p:nvGrpSpPr>
          <p:cNvPr id="15362" name="Organization Chart 12"/>
          <p:cNvGrpSpPr>
            <a:grpSpLocks noChangeAspect="1"/>
          </p:cNvGrpSpPr>
          <p:nvPr/>
        </p:nvGrpSpPr>
        <p:grpSpPr bwMode="auto">
          <a:xfrm>
            <a:off x="611188" y="3000372"/>
            <a:ext cx="7416800" cy="3635375"/>
            <a:chOff x="282" y="839"/>
            <a:chExt cx="2748" cy="755"/>
          </a:xfrm>
        </p:grpSpPr>
        <p:cxnSp>
          <p:nvCxnSpPr>
            <p:cNvPr id="15363" name="_s15374"/>
            <p:cNvCxnSpPr>
              <a:cxnSpLocks noChangeShapeType="1"/>
              <a:stCxn id="15369" idx="0"/>
              <a:endCxn id="15366" idx="2"/>
            </p:cNvCxnSpPr>
            <p:nvPr/>
          </p:nvCxnSpPr>
          <p:spPr bwMode="auto">
            <a:xfrm rot="5400000" flipH="1">
              <a:off x="2037" y="746"/>
              <a:ext cx="179" cy="942"/>
            </a:xfrm>
            <a:prstGeom prst="bentConnector3">
              <a:avLst>
                <a:gd name="adj1" fmla="val 13282"/>
              </a:avLst>
            </a:prstGeom>
            <a:noFill/>
            <a:ln w="28575">
              <a:solidFill>
                <a:schemeClr val="tx1"/>
              </a:solidFill>
              <a:miter lim="800000"/>
              <a:headEnd/>
              <a:tailEnd/>
            </a:ln>
          </p:spPr>
        </p:cxnSp>
        <p:cxnSp>
          <p:nvCxnSpPr>
            <p:cNvPr id="15364" name="_s15375"/>
            <p:cNvCxnSpPr>
              <a:cxnSpLocks noChangeShapeType="1"/>
              <a:stCxn id="15368" idx="0"/>
              <a:endCxn id="15366" idx="2"/>
            </p:cNvCxnSpPr>
            <p:nvPr/>
          </p:nvCxnSpPr>
          <p:spPr bwMode="auto">
            <a:xfrm rot="-5400000">
              <a:off x="1567" y="1216"/>
              <a:ext cx="179" cy="1"/>
            </a:xfrm>
            <a:prstGeom prst="straightConnector1">
              <a:avLst/>
            </a:prstGeom>
            <a:noFill/>
            <a:ln w="28575">
              <a:solidFill>
                <a:schemeClr val="tx1"/>
              </a:solidFill>
              <a:round/>
              <a:headEnd/>
              <a:tailEnd/>
            </a:ln>
          </p:spPr>
        </p:cxnSp>
        <p:cxnSp>
          <p:nvCxnSpPr>
            <p:cNvPr id="15365" name="_s15376"/>
            <p:cNvCxnSpPr>
              <a:cxnSpLocks noChangeShapeType="1"/>
              <a:stCxn id="15367" idx="0"/>
              <a:endCxn id="15366" idx="2"/>
            </p:cNvCxnSpPr>
            <p:nvPr/>
          </p:nvCxnSpPr>
          <p:spPr bwMode="auto">
            <a:xfrm rot="-5400000">
              <a:off x="1095" y="746"/>
              <a:ext cx="179" cy="942"/>
            </a:xfrm>
            <a:prstGeom prst="bentConnector3">
              <a:avLst>
                <a:gd name="adj1" fmla="val 13282"/>
              </a:avLst>
            </a:prstGeom>
            <a:noFill/>
            <a:ln w="28575">
              <a:solidFill>
                <a:schemeClr val="tx1"/>
              </a:solidFill>
              <a:miter lim="800000"/>
              <a:headEnd/>
              <a:tailEnd/>
            </a:ln>
          </p:spPr>
        </p:cxnSp>
        <p:sp>
          <p:nvSpPr>
            <p:cNvPr id="15366" name="_s15377"/>
            <p:cNvSpPr>
              <a:spLocks noChangeArrowheads="1"/>
            </p:cNvSpPr>
            <p:nvPr/>
          </p:nvSpPr>
          <p:spPr bwMode="auto">
            <a:xfrm>
              <a:off x="1224" y="839"/>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el-GR" sz="1100" dirty="0"/>
                <a:t>ΑΥΤΟΚΙΝΗΤΑ</a:t>
              </a:r>
            </a:p>
          </p:txBody>
        </p:sp>
        <p:sp>
          <p:nvSpPr>
            <p:cNvPr id="15367" name="_s15378"/>
            <p:cNvSpPr>
              <a:spLocks noChangeArrowheads="1"/>
            </p:cNvSpPr>
            <p:nvPr/>
          </p:nvSpPr>
          <p:spPr bwMode="auto">
            <a:xfrm>
              <a:off x="282" y="13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el-GR" sz="1100"/>
                <a:t>ΒΕΝΖΙΝΗ</a:t>
              </a:r>
            </a:p>
          </p:txBody>
        </p:sp>
        <p:sp>
          <p:nvSpPr>
            <p:cNvPr id="15368" name="_s15379"/>
            <p:cNvSpPr>
              <a:spLocks noChangeArrowheads="1"/>
            </p:cNvSpPr>
            <p:nvPr/>
          </p:nvSpPr>
          <p:spPr bwMode="auto">
            <a:xfrm>
              <a:off x="1224" y="13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el-GR" sz="1100"/>
                <a:t>ΥΓΡΑΕΡΙΟ</a:t>
              </a:r>
            </a:p>
          </p:txBody>
        </p:sp>
        <p:sp>
          <p:nvSpPr>
            <p:cNvPr id="15369" name="_s15380"/>
            <p:cNvSpPr>
              <a:spLocks noChangeArrowheads="1"/>
            </p:cNvSpPr>
            <p:nvPr/>
          </p:nvSpPr>
          <p:spPr bwMode="auto">
            <a:xfrm>
              <a:off x="2166" y="13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el-GR" sz="1100"/>
                <a:t>ΥΒΡΙΔΙΚΑ</a:t>
              </a:r>
            </a:p>
          </p:txBody>
        </p:sp>
      </p:grpSp>
      <p:sp>
        <p:nvSpPr>
          <p:cNvPr id="11" name="10 - Ορθογώνιο"/>
          <p:cNvSpPr/>
          <p:nvPr/>
        </p:nvSpPr>
        <p:spPr>
          <a:xfrm>
            <a:off x="142844" y="1571612"/>
            <a:ext cx="9001156" cy="646331"/>
          </a:xfrm>
          <a:prstGeom prst="rect">
            <a:avLst/>
          </a:prstGeom>
        </p:spPr>
        <p:txBody>
          <a:bodyPr wrap="square">
            <a:spAutoFit/>
          </a:bodyPr>
          <a:lstStyle/>
          <a:p>
            <a:pPr>
              <a:buFont typeface="Wingdings" pitchFamily="2" charset="2"/>
              <a:buChar char="v"/>
            </a:pPr>
            <a:r>
              <a:rPr lang="el-GR" dirty="0" smtClean="0"/>
              <a:t> Το θέμα της διερευνητικής μας εργασίας είναι τα αυτοκίνητα και πιο συγκεκριμένα η ιστορία τους και οι διάφορες μορφές τους.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 calcmode="lin" valueType="num">
                                      <p:cBhvr additive="base">
                                        <p:cTn id="7" dur="5000" fill="hold"/>
                                        <p:tgtEl>
                                          <p:spTgt spid="15361"/>
                                        </p:tgtEl>
                                        <p:attrNameLst>
                                          <p:attrName>ppt_x</p:attrName>
                                        </p:attrNameLst>
                                      </p:cBhvr>
                                      <p:tavLst>
                                        <p:tav tm="0">
                                          <p:val>
                                            <p:strVal val="#ppt_x"/>
                                          </p:val>
                                        </p:tav>
                                        <p:tav tm="100000">
                                          <p:val>
                                            <p:strVal val="#ppt_x"/>
                                          </p:val>
                                        </p:tav>
                                      </p:tavLst>
                                    </p:anim>
                                    <p:anim calcmode="lin" valueType="num">
                                      <p:cBhvr additive="base">
                                        <p:cTn id="8" dur="5000" fill="hold"/>
                                        <p:tgtEl>
                                          <p:spTgt spid="1536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strVal val="#ppt_w+.3"/>
                                          </p:val>
                                        </p:tav>
                                        <p:tav tm="100000">
                                          <p:val>
                                            <p:strVal val="#ppt_w"/>
                                          </p:val>
                                        </p:tav>
                                      </p:tavLst>
                                    </p:anim>
                                    <p:anim calcmode="lin" valueType="num">
                                      <p:cBhvr>
                                        <p:cTn id="14" dur="1000" fill="hold"/>
                                        <p:tgtEl>
                                          <p:spTgt spid="11"/>
                                        </p:tgtEl>
                                        <p:attrNameLst>
                                          <p:attrName>ppt_h</p:attrName>
                                        </p:attrNameLst>
                                      </p:cBhvr>
                                      <p:tavLst>
                                        <p:tav tm="0">
                                          <p:val>
                                            <p:strVal val="#ppt_h"/>
                                          </p:val>
                                        </p:tav>
                                        <p:tav tm="100000">
                                          <p:val>
                                            <p:strVal val="#ppt_h"/>
                                          </p:val>
                                        </p:tav>
                                      </p:tavLst>
                                    </p:anim>
                                    <p:animEffect transition="in" filter="fade">
                                      <p:cBhvr>
                                        <p:cTn id="15" dur="1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15362"/>
                                        </p:tgtEl>
                                        <p:attrNameLst>
                                          <p:attrName>style.visibility</p:attrName>
                                        </p:attrNameLst>
                                      </p:cBhvr>
                                      <p:to>
                                        <p:strVal val="visible"/>
                                      </p:to>
                                    </p:set>
                                    <p:anim calcmode="lin" valueType="num">
                                      <p:cBhvr>
                                        <p:cTn id="20" dur="1000" fill="hold"/>
                                        <p:tgtEl>
                                          <p:spTgt spid="15362"/>
                                        </p:tgtEl>
                                        <p:attrNameLst>
                                          <p:attrName>ppt_w</p:attrName>
                                        </p:attrNameLst>
                                      </p:cBhvr>
                                      <p:tavLst>
                                        <p:tav tm="0">
                                          <p:val>
                                            <p:strVal val="#ppt_w*0.70"/>
                                          </p:val>
                                        </p:tav>
                                        <p:tav tm="100000">
                                          <p:val>
                                            <p:strVal val="#ppt_w"/>
                                          </p:val>
                                        </p:tav>
                                      </p:tavLst>
                                    </p:anim>
                                    <p:anim calcmode="lin" valueType="num">
                                      <p:cBhvr>
                                        <p:cTn id="21" dur="1000" fill="hold"/>
                                        <p:tgtEl>
                                          <p:spTgt spid="15362"/>
                                        </p:tgtEl>
                                        <p:attrNameLst>
                                          <p:attrName>ppt_h</p:attrName>
                                        </p:attrNameLst>
                                      </p:cBhvr>
                                      <p:tavLst>
                                        <p:tav tm="0">
                                          <p:val>
                                            <p:strVal val="#ppt_h"/>
                                          </p:val>
                                        </p:tav>
                                        <p:tav tm="100000">
                                          <p:val>
                                            <p:strVal val="#ppt_h"/>
                                          </p:val>
                                        </p:tav>
                                      </p:tavLst>
                                    </p:anim>
                                    <p:animEffect transition="in" filter="fade">
                                      <p:cBhvr>
                                        <p:cTn id="22" dur="1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TextBox"/>
          <p:cNvSpPr txBox="1">
            <a:spLocks noChangeArrowheads="1"/>
          </p:cNvSpPr>
          <p:nvPr/>
        </p:nvSpPr>
        <p:spPr bwMode="auto">
          <a:xfrm>
            <a:off x="-1571625" y="788988"/>
            <a:ext cx="9144000" cy="579437"/>
          </a:xfrm>
          <a:prstGeom prst="rect">
            <a:avLst/>
          </a:prstGeom>
          <a:noFill/>
          <a:ln w="9525">
            <a:noFill/>
            <a:miter lim="800000"/>
            <a:headEnd/>
            <a:tailEnd/>
          </a:ln>
        </p:spPr>
        <p:txBody>
          <a:bodyPr>
            <a:spAutoFit/>
          </a:bodyPr>
          <a:lstStyle/>
          <a:p>
            <a:pPr algn="ctr"/>
            <a:r>
              <a:rPr lang="el-GR" sz="3200">
                <a:latin typeface="Tahoma" pitchFamily="34" charset="0"/>
                <a:cs typeface="Tahoma" pitchFamily="34" charset="0"/>
              </a:rPr>
              <a:t>ΙΣΤΟΡΙΑ  ΑΥΤΟΚΙΝΗΤΟΥ</a:t>
            </a:r>
          </a:p>
        </p:txBody>
      </p:sp>
      <p:sp>
        <p:nvSpPr>
          <p:cNvPr id="16386" name="2 - Ορθογώνιο"/>
          <p:cNvSpPr>
            <a:spLocks noChangeArrowheads="1"/>
          </p:cNvSpPr>
          <p:nvPr/>
        </p:nvSpPr>
        <p:spPr bwMode="auto">
          <a:xfrm>
            <a:off x="0" y="2071688"/>
            <a:ext cx="9144000" cy="4246562"/>
          </a:xfrm>
          <a:prstGeom prst="rect">
            <a:avLst/>
          </a:prstGeom>
          <a:noFill/>
          <a:ln w="9525">
            <a:noFill/>
            <a:miter lim="800000"/>
            <a:headEnd/>
            <a:tailEnd/>
          </a:ln>
        </p:spPr>
        <p:txBody>
          <a:bodyPr>
            <a:spAutoFit/>
          </a:bodyPr>
          <a:lstStyle/>
          <a:p>
            <a:pPr>
              <a:buFont typeface="Wingdings" pitchFamily="2" charset="2"/>
              <a:buChar char="ü"/>
            </a:pPr>
            <a:r>
              <a:rPr lang="el-GR"/>
              <a:t>  Το πρώτο αυτοκίνητο κατασκευάστηκε το 1769, ο Νικολά Κουνιό στην Γαλλία</a:t>
            </a:r>
          </a:p>
          <a:p>
            <a:pPr>
              <a:buFont typeface="Wingdings" pitchFamily="2" charset="2"/>
              <a:buChar char="ü"/>
            </a:pPr>
            <a:endParaRPr lang="el-GR"/>
          </a:p>
          <a:p>
            <a:pPr>
              <a:buFont typeface="Wingdings" pitchFamily="2" charset="2"/>
              <a:buChar char="ü"/>
            </a:pPr>
            <a:r>
              <a:rPr lang="el-GR"/>
              <a:t>Αυτοκίνητα με μηχανές εσωτερικής καύσης παράχθηκαν για πρώτη φορά στην Γερμανία το 1885.</a:t>
            </a:r>
          </a:p>
          <a:p>
            <a:pPr>
              <a:buFont typeface="Wingdings" pitchFamily="2" charset="2"/>
              <a:buChar char="ü"/>
            </a:pPr>
            <a:endParaRPr lang="el-GR"/>
          </a:p>
          <a:p>
            <a:pPr>
              <a:buFont typeface="Wingdings" pitchFamily="2" charset="2"/>
              <a:buChar char="ü"/>
            </a:pPr>
            <a:r>
              <a:rPr lang="el-GR"/>
              <a:t>Ο Κάρλ Μπεντς κατασκεύασε τα πρώτα τρίκυκλα αυτοκίνητα το 1885</a:t>
            </a:r>
          </a:p>
          <a:p>
            <a:pPr>
              <a:buFont typeface="Wingdings" pitchFamily="2" charset="2"/>
              <a:buChar char="ü"/>
            </a:pPr>
            <a:endParaRPr lang="el-GR"/>
          </a:p>
          <a:p>
            <a:pPr>
              <a:buFont typeface="Wingdings" pitchFamily="2" charset="2"/>
              <a:buChar char="ü"/>
            </a:pPr>
            <a:r>
              <a:rPr lang="el-GR"/>
              <a:t>Κατασκευάστηκαν 25 οχήματα μέχρι το 1893 και παρουσιάστηκε το πρώτο τετράτροχο αυτοκίνητο</a:t>
            </a:r>
          </a:p>
          <a:p>
            <a:pPr>
              <a:buFont typeface="Wingdings" pitchFamily="2" charset="2"/>
              <a:buChar char="ü"/>
            </a:pPr>
            <a:endParaRPr lang="el-GR"/>
          </a:p>
          <a:p>
            <a:pPr>
              <a:buFont typeface="Wingdings" pitchFamily="2" charset="2"/>
              <a:buChar char="ü"/>
            </a:pPr>
            <a:r>
              <a:rPr lang="el-GR"/>
              <a:t>Το 1908,όπου σημειώνεται ο πρώτος μεγάλος σταθμός στην ιστορία του αυτοκινήτου, αφού κατασκευάζεται το πρώτο αυτοκίνητο που στοίχιζε μόλις 950 δολάρια </a:t>
            </a:r>
          </a:p>
          <a:p>
            <a:pPr>
              <a:buFont typeface="Wingdings" pitchFamily="2" charset="2"/>
              <a:buChar char="ü"/>
            </a:pPr>
            <a:endParaRPr lang="el-GR"/>
          </a:p>
          <a:p>
            <a:pPr>
              <a:buFont typeface="Wingdings" pitchFamily="2" charset="2"/>
              <a:buChar char="ü"/>
            </a:pPr>
            <a:r>
              <a:rPr lang="el-GR"/>
              <a:t>Πλέον τα αυτοκίνητα εξελίσσονται ώστε να μπορούν να καλύπτουν μεγαλύτερες αποστάσεις σε λιγότερο χρόνο</a:t>
            </a:r>
          </a:p>
        </p:txBody>
      </p:sp>
      <p:pic>
        <p:nvPicPr>
          <p:cNvPr id="3074" name="Picture 2" descr="686px-stanley_steam_car"/>
          <p:cNvPicPr>
            <a:picLocks noChangeAspect="1" noChangeArrowheads="1"/>
          </p:cNvPicPr>
          <p:nvPr/>
        </p:nvPicPr>
        <p:blipFill>
          <a:blip r:embed="rId2" cstate="print"/>
          <a:srcRect/>
          <a:stretch>
            <a:fillRect/>
          </a:stretch>
        </p:blipFill>
        <p:spPr bwMode="auto">
          <a:xfrm>
            <a:off x="5967413" y="52388"/>
            <a:ext cx="2700337" cy="2019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strips(downLeft)">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p:cTn id="12" dur="500" fill="hold"/>
                                        <p:tgtEl>
                                          <p:spTgt spid="3074"/>
                                        </p:tgtEl>
                                        <p:attrNameLst>
                                          <p:attrName>ppt_w</p:attrName>
                                        </p:attrNameLst>
                                      </p:cBhvr>
                                      <p:tavLst>
                                        <p:tav tm="0">
                                          <p:val>
                                            <p:fltVal val="0"/>
                                          </p:val>
                                        </p:tav>
                                        <p:tav tm="100000">
                                          <p:val>
                                            <p:strVal val="#ppt_w"/>
                                          </p:val>
                                        </p:tav>
                                      </p:tavLst>
                                    </p:anim>
                                    <p:anim calcmode="lin" valueType="num">
                                      <p:cBhvr>
                                        <p:cTn id="13" dur="500" fill="hold"/>
                                        <p:tgtEl>
                                          <p:spTgt spid="3074"/>
                                        </p:tgtEl>
                                        <p:attrNameLst>
                                          <p:attrName>ppt_h</p:attrName>
                                        </p:attrNameLst>
                                      </p:cBhvr>
                                      <p:tavLst>
                                        <p:tav tm="0">
                                          <p:val>
                                            <p:fltVal val="0"/>
                                          </p:val>
                                        </p:tav>
                                        <p:tav tm="100000">
                                          <p:val>
                                            <p:strVal val="#ppt_h"/>
                                          </p:val>
                                        </p:tav>
                                      </p:tavLst>
                                    </p:anim>
                                    <p:animEffect transition="in" filter="fade">
                                      <p:cBhvr>
                                        <p:cTn id="14" dur="5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386"/>
                                        </p:tgtEl>
                                        <p:attrNameLst>
                                          <p:attrName>style.visibility</p:attrName>
                                        </p:attrNameLst>
                                      </p:cBhvr>
                                      <p:to>
                                        <p:strVal val="visible"/>
                                      </p:to>
                                    </p:set>
                                    <p:animEffect transition="in" filter="fade">
                                      <p:cBhvr>
                                        <p:cTn id="19" dur="1000"/>
                                        <p:tgtEl>
                                          <p:spTgt spid="16386"/>
                                        </p:tgtEl>
                                      </p:cBhvr>
                                    </p:animEffect>
                                    <p:anim calcmode="lin" valueType="num">
                                      <p:cBhvr>
                                        <p:cTn id="20" dur="1000" fill="hold"/>
                                        <p:tgtEl>
                                          <p:spTgt spid="16386"/>
                                        </p:tgtEl>
                                        <p:attrNameLst>
                                          <p:attrName>ppt_x</p:attrName>
                                        </p:attrNameLst>
                                      </p:cBhvr>
                                      <p:tavLst>
                                        <p:tav tm="0">
                                          <p:val>
                                            <p:strVal val="#ppt_x"/>
                                          </p:val>
                                        </p:tav>
                                        <p:tav tm="100000">
                                          <p:val>
                                            <p:strVal val="#ppt_x"/>
                                          </p:val>
                                        </p:tav>
                                      </p:tavLst>
                                    </p:anim>
                                    <p:anim calcmode="lin" valueType="num">
                                      <p:cBhvr>
                                        <p:cTn id="21" dur="1000" fill="hold"/>
                                        <p:tgtEl>
                                          <p:spTgt spid="163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hangingPunct="1"/>
            <a:r>
              <a:rPr lang="el-GR" sz="3200" smtClean="0"/>
              <a:t>ΜΕΘΟΔΟΛΟΓΙΑ</a:t>
            </a:r>
          </a:p>
        </p:txBody>
      </p:sp>
      <p:sp>
        <p:nvSpPr>
          <p:cNvPr id="3" name="2 - Θέση περιεχομένου"/>
          <p:cNvSpPr>
            <a:spLocks noGrp="1"/>
          </p:cNvSpPr>
          <p:nvPr>
            <p:ph idx="1"/>
          </p:nvPr>
        </p:nvSpPr>
        <p:spPr>
          <a:xfrm>
            <a:off x="457200" y="1643063"/>
            <a:ext cx="7467600" cy="4784725"/>
          </a:xfrm>
        </p:spPr>
        <p:txBody>
          <a:bodyPr/>
          <a:lstStyle/>
          <a:p>
            <a:pPr eaLnBrk="1" hangingPunct="1">
              <a:lnSpc>
                <a:spcPct val="90000"/>
              </a:lnSpc>
            </a:pPr>
            <a:r>
              <a:rPr lang="el-GR" sz="2400" smtClean="0"/>
              <a:t>Συγκεντρώσαμε πληροφορίες για τα αυτοκίνητα.</a:t>
            </a:r>
            <a:r>
              <a:rPr lang="en-GB" sz="2400" smtClean="0"/>
              <a:t/>
            </a:r>
            <a:br>
              <a:rPr lang="en-GB" sz="2400" smtClean="0"/>
            </a:br>
            <a:endParaRPr lang="el-GR" sz="2400" smtClean="0"/>
          </a:p>
          <a:p>
            <a:pPr eaLnBrk="1" hangingPunct="1">
              <a:lnSpc>
                <a:spcPct val="90000"/>
              </a:lnSpc>
            </a:pPr>
            <a:r>
              <a:rPr lang="el-GR" sz="2400" smtClean="0"/>
              <a:t>Συνάξαμε συνεντεύξεις από συνεργεία αυτοκινήτων,  οι οποίοι μας ενημέρωσαν για τον τρόπο μετατροπής ενός βενζινοκίνητου αυτοκινήτου σε υβριδικό.</a:t>
            </a:r>
            <a:endParaRPr lang="en-GB" sz="2400" smtClean="0"/>
          </a:p>
          <a:p>
            <a:pPr eaLnBrk="1" hangingPunct="1">
              <a:lnSpc>
                <a:spcPct val="90000"/>
              </a:lnSpc>
            </a:pPr>
            <a:endParaRPr lang="el-GR" sz="2400" smtClean="0"/>
          </a:p>
          <a:p>
            <a:pPr eaLnBrk="1" hangingPunct="1">
              <a:lnSpc>
                <a:spcPct val="90000"/>
              </a:lnSpc>
            </a:pPr>
            <a:r>
              <a:rPr lang="el-GR" sz="2400" smtClean="0"/>
              <a:t>Πήραμε συνέντευξη από ειδικούς, οι οποίοι μας επισήμαναν τη χρησιμότητα και τις διάφορες λειτουργίες ενός υβριδικού αυτοκίνητου.</a:t>
            </a:r>
            <a:endParaRPr lang="en-GB" sz="2400" smtClean="0"/>
          </a:p>
          <a:p>
            <a:pPr eaLnBrk="1" hangingPunct="1">
              <a:lnSpc>
                <a:spcPct val="90000"/>
              </a:lnSpc>
            </a:pPr>
            <a:endParaRPr lang="el-GR" sz="2400" smtClean="0"/>
          </a:p>
          <a:p>
            <a:pPr eaLnBrk="1" hangingPunct="1">
              <a:lnSpc>
                <a:spcPct val="90000"/>
              </a:lnSpc>
            </a:pPr>
            <a:r>
              <a:rPr lang="el-GR" sz="2400" smtClean="0"/>
              <a:t>Δημιουργήσαμε ερωτηματολόγια και τα μοιράσαμε. </a:t>
            </a:r>
            <a:endParaRPr lang="en-GB" sz="2400" smtClean="0"/>
          </a:p>
          <a:p>
            <a:pPr eaLnBrk="1" hangingPunct="1">
              <a:lnSpc>
                <a:spcPct val="90000"/>
              </a:lnSpc>
            </a:pPr>
            <a:endParaRPr lang="el-GR" sz="2400" smtClean="0"/>
          </a:p>
          <a:p>
            <a:pPr eaLnBrk="1" hangingPunct="1">
              <a:lnSpc>
                <a:spcPct val="90000"/>
              </a:lnSpc>
            </a:pPr>
            <a:r>
              <a:rPr lang="el-GR" sz="2400" smtClean="0"/>
              <a:t>Τέλος φτιάξαμε ένα </a:t>
            </a:r>
            <a:r>
              <a:rPr lang="en-US" sz="2400" smtClean="0"/>
              <a:t>poster</a:t>
            </a:r>
            <a:r>
              <a:rPr lang="el-GR" sz="2400" smtClean="0"/>
              <a:t> το οποίο θα αναρτηθεί στην αίθουσα.</a:t>
            </a:r>
          </a:p>
          <a:p>
            <a:pPr eaLnBrk="1" hangingPunct="1">
              <a:lnSpc>
                <a:spcPct val="90000"/>
              </a:lnSpc>
            </a:pPr>
            <a:endParaRPr lang="el-GR" sz="2600" smtClean="0"/>
          </a:p>
        </p:txBody>
      </p:sp>
      <p:pic>
        <p:nvPicPr>
          <p:cNvPr id="4098" name="Εικόνα 7" descr="Αρχείο:Ferrari Enzo Ferrari.JPG"/>
          <p:cNvPicPr>
            <a:picLocks noChangeAspect="1" noChangeArrowheads="1"/>
          </p:cNvPicPr>
          <p:nvPr/>
        </p:nvPicPr>
        <p:blipFill>
          <a:blip r:embed="rId2" cstate="print"/>
          <a:srcRect/>
          <a:stretch>
            <a:fillRect/>
          </a:stretch>
        </p:blipFill>
        <p:spPr bwMode="auto">
          <a:xfrm>
            <a:off x="7000875" y="0"/>
            <a:ext cx="2093913" cy="1857375"/>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fade">
                                      <p:cBhvr>
                                        <p:cTn id="14" dur="800" decel="100000"/>
                                        <p:tgtEl>
                                          <p:spTgt spid="4098"/>
                                        </p:tgtEl>
                                      </p:cBhvr>
                                    </p:animEffect>
                                    <p:anim calcmode="lin" valueType="num">
                                      <p:cBhvr>
                                        <p:cTn id="15" dur="800" decel="100000" fill="hold"/>
                                        <p:tgtEl>
                                          <p:spTgt spid="4098"/>
                                        </p:tgtEl>
                                        <p:attrNameLst>
                                          <p:attrName>style.rotation</p:attrName>
                                        </p:attrNameLst>
                                      </p:cBhvr>
                                      <p:tavLst>
                                        <p:tav tm="0">
                                          <p:val>
                                            <p:fltVal val="-90"/>
                                          </p:val>
                                        </p:tav>
                                        <p:tav tm="100000">
                                          <p:val>
                                            <p:fltVal val="0"/>
                                          </p:val>
                                        </p:tav>
                                      </p:tavLst>
                                    </p:anim>
                                    <p:anim calcmode="lin" valueType="num">
                                      <p:cBhvr>
                                        <p:cTn id="16" dur="800" decel="100000" fill="hold"/>
                                        <p:tgtEl>
                                          <p:spTgt spid="4098"/>
                                        </p:tgtEl>
                                        <p:attrNameLst>
                                          <p:attrName>ppt_x</p:attrName>
                                        </p:attrNameLst>
                                      </p:cBhvr>
                                      <p:tavLst>
                                        <p:tav tm="0">
                                          <p:val>
                                            <p:strVal val="#ppt_x+0.4"/>
                                          </p:val>
                                        </p:tav>
                                        <p:tav tm="100000">
                                          <p:val>
                                            <p:strVal val="#ppt_x-0.05"/>
                                          </p:val>
                                        </p:tav>
                                      </p:tavLst>
                                    </p:anim>
                                    <p:anim calcmode="lin" valueType="num">
                                      <p:cBhvr>
                                        <p:cTn id="17" dur="800" decel="100000" fill="hold"/>
                                        <p:tgtEl>
                                          <p:spTgt spid="4098"/>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71475" algn="l"/>
              </a:tabLst>
            </a:pPr>
            <a:r>
              <a:rPr kumimoji="0" lang="el-GR" sz="2800" i="0" u="none" strike="noStrike" cap="none" normalizeH="0" baseline="0" dirty="0" smtClean="0">
                <a:ln>
                  <a:noFill/>
                </a:ln>
                <a:solidFill>
                  <a:schemeClr val="tx1"/>
                </a:solidFill>
                <a:effectLst/>
                <a:latin typeface="Arial" pitchFamily="34" charset="0"/>
                <a:ea typeface="Calibri" pitchFamily="34" charset="0"/>
                <a:cs typeface="Arial" pitchFamily="34" charset="0"/>
              </a:rPr>
              <a:t>Βιβλιογραφική αναζήτηση</a:t>
            </a:r>
            <a:endParaRPr kumimoji="0" lang="el-GR" sz="28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71475" algn="l"/>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Εικόνα 1" descr="http://www.carshybrid.gr/images/stories/technology/hybrid_car_parts.jpg"/>
          <p:cNvPicPr>
            <a:picLocks noChangeAspect="1" noChangeArrowheads="1"/>
          </p:cNvPicPr>
          <p:nvPr/>
        </p:nvPicPr>
        <p:blipFill>
          <a:blip r:embed="rId2" cstate="print"/>
          <a:srcRect/>
          <a:stretch>
            <a:fillRect/>
          </a:stretch>
        </p:blipFill>
        <p:spPr bwMode="auto">
          <a:xfrm>
            <a:off x="642910" y="3857628"/>
            <a:ext cx="3603515" cy="2357440"/>
          </a:xfrm>
          <a:prstGeom prst="rect">
            <a:avLst/>
          </a:prstGeom>
          <a:noFill/>
        </p:spPr>
      </p:pic>
      <p:sp>
        <p:nvSpPr>
          <p:cNvPr id="2051" name="Rectangle 3"/>
          <p:cNvSpPr>
            <a:spLocks noChangeArrowheads="1"/>
          </p:cNvSpPr>
          <p:nvPr/>
        </p:nvSpPr>
        <p:spPr bwMode="auto">
          <a:xfrm>
            <a:off x="0" y="1142984"/>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Τα κύρια μέρη του είναι: το πλαίσιο που αποτελεί το σκελετό του αυτοκινήτου και πάνω του </a:t>
            </a:r>
          </a:p>
          <a:p>
            <a:pPr marL="0" marR="0" lvl="0" indent="0"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συναρμολογούνται όλα τα άλλα όργανα, ο κινητήρας με το ηλεκτρικό σύστημα που εξασφαλίζουν την αυτόνομη κίνηση του αυτοκινήτου, το σύστημα μετάδοσης της κίνησης (άξονες, σύνδεσμοι),  οι τροχοί που εξασφαλίζουν τη στήριξη του αυτοκινήτου στο έδαφος, το σύστημα ανάρτησης, τη γεννήτρια, το μετασχηματιστή ρεύματος, τον ηλεκτρικό κινητήρα, τον βενζινοκινητήρα, τα φρένα και το αμάξωμα, που κατασκευάζεται ανάλογα με τη χρήση για την οποία προορίζεται το αυτοκίνητο.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3"/>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051"/>
                                        </p:tgtEl>
                                        <p:attrNameLst>
                                          <p:attrName>style.visibility</p:attrName>
                                        </p:attrNameLst>
                                      </p:cBhvr>
                                      <p:to>
                                        <p:strVal val="visible"/>
                                      </p:to>
                                    </p:set>
                                    <p:anim calcmode="lin" valueType="num">
                                      <p:cBhvr additive="base">
                                        <p:cTn id="14" dur="500" fill="hold"/>
                                        <p:tgtEl>
                                          <p:spTgt spid="2051"/>
                                        </p:tgtEl>
                                        <p:attrNameLst>
                                          <p:attrName>ppt_x</p:attrName>
                                        </p:attrNameLst>
                                      </p:cBhvr>
                                      <p:tavLst>
                                        <p:tav tm="0">
                                          <p:val>
                                            <p:strVal val="#ppt_x"/>
                                          </p:val>
                                        </p:tav>
                                        <p:tav tm="100000">
                                          <p:val>
                                            <p:strVal val="#ppt_x"/>
                                          </p:val>
                                        </p:tav>
                                      </p:tavLst>
                                    </p:anim>
                                    <p:anim calcmode="lin" valueType="num">
                                      <p:cBhvr additive="base">
                                        <p:cTn id="15"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2049"/>
                                        </p:tgtEl>
                                        <p:attrNameLst>
                                          <p:attrName>style.visibility</p:attrName>
                                        </p:attrNameLst>
                                      </p:cBhvr>
                                      <p:to>
                                        <p:strVal val="visible"/>
                                      </p:to>
                                    </p:set>
                                    <p:animEffect transition="in" filter="fade">
                                      <p:cBhvr>
                                        <p:cTn id="20" dur="1000"/>
                                        <p:tgtEl>
                                          <p:spTgt spid="2049"/>
                                        </p:tgtEl>
                                      </p:cBhvr>
                                    </p:animEffect>
                                    <p:anim calcmode="lin" valueType="num">
                                      <p:cBhvr>
                                        <p:cTn id="21" dur="1000" fill="hold"/>
                                        <p:tgtEl>
                                          <p:spTgt spid="2049"/>
                                        </p:tgtEl>
                                        <p:attrNameLst>
                                          <p:attrName>ppt_x</p:attrName>
                                        </p:attrNameLst>
                                      </p:cBhvr>
                                      <p:tavLst>
                                        <p:tav tm="0">
                                          <p:val>
                                            <p:strVal val="#ppt_x"/>
                                          </p:val>
                                        </p:tav>
                                        <p:tav tm="100000">
                                          <p:val>
                                            <p:strVal val="#ppt_x"/>
                                          </p:val>
                                        </p:tav>
                                      </p:tavLst>
                                    </p:anim>
                                    <p:anim calcmode="lin" valueType="num">
                                      <p:cBhvr>
                                        <p:cTn id="22" dur="1000" fill="hold"/>
                                        <p:tgtEl>
                                          <p:spTgt spid="20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TextBox"/>
          <p:cNvSpPr txBox="1">
            <a:spLocks noChangeArrowheads="1"/>
          </p:cNvSpPr>
          <p:nvPr/>
        </p:nvSpPr>
        <p:spPr bwMode="auto">
          <a:xfrm>
            <a:off x="0" y="0"/>
            <a:ext cx="9144000" cy="523875"/>
          </a:xfrm>
          <a:prstGeom prst="rect">
            <a:avLst/>
          </a:prstGeom>
          <a:noFill/>
          <a:ln w="9525">
            <a:noFill/>
            <a:miter lim="800000"/>
            <a:headEnd/>
            <a:tailEnd/>
          </a:ln>
        </p:spPr>
        <p:txBody>
          <a:bodyPr>
            <a:spAutoFit/>
          </a:bodyPr>
          <a:lstStyle/>
          <a:p>
            <a:pPr algn="ctr"/>
            <a:r>
              <a:rPr lang="el-GR" sz="2800">
                <a:latin typeface="Tahoma" pitchFamily="34" charset="0"/>
                <a:cs typeface="Tahoma" pitchFamily="34" charset="0"/>
              </a:rPr>
              <a:t>ΥΒΡΙΔΙΚΑ</a:t>
            </a:r>
          </a:p>
        </p:txBody>
      </p:sp>
      <p:sp>
        <p:nvSpPr>
          <p:cNvPr id="27651" name="2 - TextBox"/>
          <p:cNvSpPr txBox="1">
            <a:spLocks noChangeArrowheads="1"/>
          </p:cNvSpPr>
          <p:nvPr/>
        </p:nvSpPr>
        <p:spPr bwMode="auto">
          <a:xfrm>
            <a:off x="0" y="1714500"/>
            <a:ext cx="4929188" cy="1477963"/>
          </a:xfrm>
          <a:prstGeom prst="rect">
            <a:avLst/>
          </a:prstGeom>
          <a:noFill/>
          <a:ln w="9525">
            <a:noFill/>
            <a:miter lim="800000"/>
            <a:headEnd/>
            <a:tailEnd/>
          </a:ln>
        </p:spPr>
        <p:txBody>
          <a:bodyPr>
            <a:spAutoFit/>
          </a:bodyPr>
          <a:lstStyle/>
          <a:p>
            <a:pPr>
              <a:buFont typeface="Wingdings" pitchFamily="2" charset="2"/>
              <a:buChar char="v"/>
            </a:pPr>
            <a:r>
              <a:rPr lang="el-GR"/>
              <a:t> ΛΙΓΟΤΕΡΑ ΚΑΥΣΙΜΑ</a:t>
            </a:r>
          </a:p>
          <a:p>
            <a:pPr>
              <a:buFont typeface="Wingdings" pitchFamily="2" charset="2"/>
              <a:buChar char="v"/>
            </a:pPr>
            <a:endParaRPr lang="el-GR"/>
          </a:p>
          <a:p>
            <a:pPr>
              <a:buFont typeface="Wingdings" pitchFamily="2" charset="2"/>
              <a:buChar char="v"/>
            </a:pPr>
            <a:r>
              <a:rPr lang="el-GR"/>
              <a:t> ΦΙΛΙΚΟΤΕΡΑ ΠΡΟΣ ΤΟ ΠΕΡΙΒΑΛΛΟΝ </a:t>
            </a:r>
          </a:p>
          <a:p>
            <a:pPr>
              <a:buFont typeface="Wingdings" pitchFamily="2" charset="2"/>
              <a:buChar char="v"/>
            </a:pPr>
            <a:endParaRPr lang="el-GR"/>
          </a:p>
          <a:p>
            <a:pPr>
              <a:buFont typeface="Wingdings" pitchFamily="2" charset="2"/>
              <a:buChar char="v"/>
            </a:pPr>
            <a:r>
              <a:rPr lang="el-GR"/>
              <a:t> ΜΕΙΩΜΕΝΟ ΚΟΣΤΟΣ ΣΥΝΤΗΡΗΣΗΣ</a:t>
            </a:r>
          </a:p>
        </p:txBody>
      </p:sp>
      <p:sp>
        <p:nvSpPr>
          <p:cNvPr id="27652" name="3 - TextBox"/>
          <p:cNvSpPr txBox="1">
            <a:spLocks noChangeArrowheads="1"/>
          </p:cNvSpPr>
          <p:nvPr/>
        </p:nvSpPr>
        <p:spPr bwMode="auto">
          <a:xfrm>
            <a:off x="1042988" y="1012825"/>
            <a:ext cx="6143625" cy="368300"/>
          </a:xfrm>
          <a:prstGeom prst="rect">
            <a:avLst/>
          </a:prstGeom>
          <a:noFill/>
          <a:ln w="9525">
            <a:noFill/>
            <a:miter lim="800000"/>
            <a:headEnd/>
            <a:tailEnd/>
          </a:ln>
        </p:spPr>
        <p:txBody>
          <a:bodyPr>
            <a:spAutoFit/>
          </a:bodyPr>
          <a:lstStyle/>
          <a:p>
            <a:pPr algn="ctr"/>
            <a:r>
              <a:rPr lang="el-GR"/>
              <a:t>ΠΛΕΟΝΕΚΤΗΜΑΤΑ</a:t>
            </a:r>
          </a:p>
        </p:txBody>
      </p:sp>
      <p:sp>
        <p:nvSpPr>
          <p:cNvPr id="27653" name="4 - TextBox"/>
          <p:cNvSpPr txBox="1">
            <a:spLocks noChangeArrowheads="1"/>
          </p:cNvSpPr>
          <p:nvPr/>
        </p:nvSpPr>
        <p:spPr bwMode="auto">
          <a:xfrm>
            <a:off x="742950" y="4264025"/>
            <a:ext cx="6000750" cy="368300"/>
          </a:xfrm>
          <a:prstGeom prst="rect">
            <a:avLst/>
          </a:prstGeom>
          <a:noFill/>
          <a:ln w="9525">
            <a:noFill/>
            <a:miter lim="800000"/>
            <a:headEnd/>
            <a:tailEnd/>
          </a:ln>
        </p:spPr>
        <p:txBody>
          <a:bodyPr>
            <a:spAutoFit/>
          </a:bodyPr>
          <a:lstStyle/>
          <a:p>
            <a:pPr algn="ctr"/>
            <a:r>
              <a:rPr lang="en-US"/>
              <a:t>         </a:t>
            </a:r>
            <a:r>
              <a:rPr lang="el-GR"/>
              <a:t>ΜΕΙΟΝΕΚΤΗΜΑΤΑ</a:t>
            </a:r>
          </a:p>
        </p:txBody>
      </p:sp>
      <p:sp>
        <p:nvSpPr>
          <p:cNvPr id="27654" name="5 - TextBox"/>
          <p:cNvSpPr txBox="1">
            <a:spLocks noChangeArrowheads="1"/>
          </p:cNvSpPr>
          <p:nvPr/>
        </p:nvSpPr>
        <p:spPr bwMode="auto">
          <a:xfrm>
            <a:off x="0" y="5057775"/>
            <a:ext cx="7500938" cy="1465263"/>
          </a:xfrm>
          <a:prstGeom prst="rect">
            <a:avLst/>
          </a:prstGeom>
          <a:noFill/>
          <a:ln w="9525">
            <a:noFill/>
            <a:miter lim="800000"/>
            <a:headEnd/>
            <a:tailEnd/>
          </a:ln>
        </p:spPr>
        <p:txBody>
          <a:bodyPr>
            <a:spAutoFit/>
          </a:bodyPr>
          <a:lstStyle/>
          <a:p>
            <a:pPr>
              <a:buFont typeface="Wingdings" pitchFamily="2" charset="2"/>
              <a:buChar char="v"/>
            </a:pPr>
            <a:r>
              <a:rPr lang="el-GR"/>
              <a:t> ΠΙΟ ΑΚΡΙΒΑ ΑΠΟ ΤΑ ΑΝΤΙΣΤΟΙΧΑ ΣΥΜΒΑΤΙΚΑ</a:t>
            </a:r>
          </a:p>
          <a:p>
            <a:pPr>
              <a:buFont typeface="Wingdings" pitchFamily="2" charset="2"/>
              <a:buChar char="v"/>
            </a:pPr>
            <a:endParaRPr lang="el-GR"/>
          </a:p>
          <a:p>
            <a:pPr>
              <a:buFont typeface="Wingdings" pitchFamily="2" charset="2"/>
              <a:buChar char="v"/>
            </a:pPr>
            <a:r>
              <a:rPr lang="el-GR"/>
              <a:t> ΑΓΝΩΣΤΟ ΚΟΣΤΟΣ ΑΛΛΑΓΗΣ ΜΠΑΤΑΡΙΑΣ (ΜΕΤΑ ΑΠΟ ΔΕΚΑΕΤΙΑ)</a:t>
            </a:r>
          </a:p>
          <a:p>
            <a:pPr>
              <a:buFont typeface="Wingdings" pitchFamily="2" charset="2"/>
              <a:buChar char="v"/>
            </a:pPr>
            <a:endParaRPr lang="el-GR"/>
          </a:p>
          <a:p>
            <a:pPr>
              <a:buFont typeface="Wingdings" pitchFamily="2" charset="2"/>
              <a:buChar char="v"/>
            </a:pPr>
            <a:r>
              <a:rPr lang="el-GR"/>
              <a:t> ΜΙΚΡΟΣ ΧΩΡΟΣ ΑΠΟΘΗΚΕΥΣΗΣ</a:t>
            </a:r>
          </a:p>
        </p:txBody>
      </p:sp>
      <p:pic>
        <p:nvPicPr>
          <p:cNvPr id="1027" name="Picture 3" descr="I:\εικονες project\eco_car_shutterstock_17d69ro-17d6aa4.jpg"/>
          <p:cNvPicPr>
            <a:picLocks noChangeAspect="1" noChangeArrowheads="1"/>
          </p:cNvPicPr>
          <p:nvPr/>
        </p:nvPicPr>
        <p:blipFill>
          <a:blip r:embed="rId2" cstate="print"/>
          <a:srcRect/>
          <a:stretch>
            <a:fillRect/>
          </a:stretch>
        </p:blipFill>
        <p:spPr bwMode="auto">
          <a:xfrm>
            <a:off x="5286375" y="1857375"/>
            <a:ext cx="3521075"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800" decel="100000"/>
                                        <p:tgtEl>
                                          <p:spTgt spid="27650"/>
                                        </p:tgtEl>
                                      </p:cBhvr>
                                    </p:animEffect>
                                    <p:anim calcmode="lin" valueType="num">
                                      <p:cBhvr>
                                        <p:cTn id="8" dur="800" decel="100000" fill="hold"/>
                                        <p:tgtEl>
                                          <p:spTgt spid="27650"/>
                                        </p:tgtEl>
                                        <p:attrNameLst>
                                          <p:attrName>style.rotation</p:attrName>
                                        </p:attrNameLst>
                                      </p:cBhvr>
                                      <p:tavLst>
                                        <p:tav tm="0">
                                          <p:val>
                                            <p:fltVal val="-90"/>
                                          </p:val>
                                        </p:tav>
                                        <p:tav tm="100000">
                                          <p:val>
                                            <p:fltVal val="0"/>
                                          </p:val>
                                        </p:tav>
                                      </p:tavLst>
                                    </p:anim>
                                    <p:anim calcmode="lin" valueType="num">
                                      <p:cBhvr>
                                        <p:cTn id="9" dur="800" decel="100000" fill="hold"/>
                                        <p:tgtEl>
                                          <p:spTgt spid="27650"/>
                                        </p:tgtEl>
                                        <p:attrNameLst>
                                          <p:attrName>ppt_x</p:attrName>
                                        </p:attrNameLst>
                                      </p:cBhvr>
                                      <p:tavLst>
                                        <p:tav tm="0">
                                          <p:val>
                                            <p:strVal val="#ppt_x+0.4"/>
                                          </p:val>
                                        </p:tav>
                                        <p:tav tm="100000">
                                          <p:val>
                                            <p:strVal val="#ppt_x-0.05"/>
                                          </p:val>
                                        </p:tav>
                                      </p:tavLst>
                                    </p:anim>
                                    <p:anim calcmode="lin" valueType="num">
                                      <p:cBhvr>
                                        <p:cTn id="10" dur="800" decel="100000" fill="hold"/>
                                        <p:tgtEl>
                                          <p:spTgt spid="276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76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765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 calcmode="lin" valueType="num">
                                      <p:cBhvr>
                                        <p:cTn id="17" dur="500" decel="50000" fill="hold">
                                          <p:stCondLst>
                                            <p:cond delay="0"/>
                                          </p:stCondLst>
                                        </p:cTn>
                                        <p:tgtEl>
                                          <p:spTgt spid="2765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765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7652"/>
                                        </p:tgtEl>
                                        <p:attrNameLst>
                                          <p:attrName>ppt_w</p:attrName>
                                        </p:attrNameLst>
                                      </p:cBhvr>
                                      <p:tavLst>
                                        <p:tav tm="0">
                                          <p:val>
                                            <p:strVal val="#ppt_w*.05"/>
                                          </p:val>
                                        </p:tav>
                                        <p:tav tm="100000">
                                          <p:val>
                                            <p:strVal val="#ppt_w"/>
                                          </p:val>
                                        </p:tav>
                                      </p:tavLst>
                                    </p:anim>
                                    <p:anim calcmode="lin" valueType="num">
                                      <p:cBhvr>
                                        <p:cTn id="20" dur="1000" fill="hold"/>
                                        <p:tgtEl>
                                          <p:spTgt spid="2765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765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765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765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7652"/>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27651"/>
                                        </p:tgtEl>
                                        <p:attrNameLst>
                                          <p:attrName>style.visibility</p:attrName>
                                        </p:attrNameLst>
                                      </p:cBhvr>
                                      <p:to>
                                        <p:strVal val="visible"/>
                                      </p:to>
                                    </p:set>
                                    <p:anim calcmode="lin" valueType="num">
                                      <p:cBhvr>
                                        <p:cTn id="29" dur="1000" fill="hold"/>
                                        <p:tgtEl>
                                          <p:spTgt spid="27651"/>
                                        </p:tgtEl>
                                        <p:attrNameLst>
                                          <p:attrName>ppt_x</p:attrName>
                                        </p:attrNameLst>
                                      </p:cBhvr>
                                      <p:tavLst>
                                        <p:tav tm="0">
                                          <p:val>
                                            <p:strVal val="#ppt_x-.2"/>
                                          </p:val>
                                        </p:tav>
                                        <p:tav tm="100000">
                                          <p:val>
                                            <p:strVal val="#ppt_x"/>
                                          </p:val>
                                        </p:tav>
                                      </p:tavLst>
                                    </p:anim>
                                    <p:anim calcmode="lin" valueType="num">
                                      <p:cBhvr>
                                        <p:cTn id="30" dur="1000" fill="hold"/>
                                        <p:tgtEl>
                                          <p:spTgt spid="27651"/>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7651"/>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27653"/>
                                        </p:tgtEl>
                                        <p:attrNameLst>
                                          <p:attrName>style.visibility</p:attrName>
                                        </p:attrNameLst>
                                      </p:cBhvr>
                                      <p:to>
                                        <p:strVal val="visible"/>
                                      </p:to>
                                    </p:set>
                                    <p:anim calcmode="lin" valueType="num">
                                      <p:cBhvr>
                                        <p:cTn id="36" dur="500" decel="50000" fill="hold">
                                          <p:stCondLst>
                                            <p:cond delay="0"/>
                                          </p:stCondLst>
                                        </p:cTn>
                                        <p:tgtEl>
                                          <p:spTgt spid="27653"/>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27653"/>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27653"/>
                                        </p:tgtEl>
                                        <p:attrNameLst>
                                          <p:attrName>ppt_w</p:attrName>
                                        </p:attrNameLst>
                                      </p:cBhvr>
                                      <p:tavLst>
                                        <p:tav tm="0">
                                          <p:val>
                                            <p:strVal val="#ppt_w*.05"/>
                                          </p:val>
                                        </p:tav>
                                        <p:tav tm="100000">
                                          <p:val>
                                            <p:strVal val="#ppt_w"/>
                                          </p:val>
                                        </p:tav>
                                      </p:tavLst>
                                    </p:anim>
                                    <p:anim calcmode="lin" valueType="num">
                                      <p:cBhvr>
                                        <p:cTn id="39" dur="1000" fill="hold"/>
                                        <p:tgtEl>
                                          <p:spTgt spid="27653"/>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27653"/>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27653"/>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27653"/>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27653"/>
                                        </p:tgtEl>
                                      </p:cBhvr>
                                    </p:animEffect>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grpId="0" nodeType="clickEffect">
                                  <p:stCondLst>
                                    <p:cond delay="0"/>
                                  </p:stCondLst>
                                  <p:childTnLst>
                                    <p:set>
                                      <p:cBhvr>
                                        <p:cTn id="47" dur="1" fill="hold">
                                          <p:stCondLst>
                                            <p:cond delay="0"/>
                                          </p:stCondLst>
                                        </p:cTn>
                                        <p:tgtEl>
                                          <p:spTgt spid="27654"/>
                                        </p:tgtEl>
                                        <p:attrNameLst>
                                          <p:attrName>style.visibility</p:attrName>
                                        </p:attrNameLst>
                                      </p:cBhvr>
                                      <p:to>
                                        <p:strVal val="visible"/>
                                      </p:to>
                                    </p:set>
                                    <p:anim calcmode="lin" valueType="num">
                                      <p:cBhvr>
                                        <p:cTn id="48" dur="1000" fill="hold"/>
                                        <p:tgtEl>
                                          <p:spTgt spid="27654"/>
                                        </p:tgtEl>
                                        <p:attrNameLst>
                                          <p:attrName>ppt_x</p:attrName>
                                        </p:attrNameLst>
                                      </p:cBhvr>
                                      <p:tavLst>
                                        <p:tav tm="0">
                                          <p:val>
                                            <p:strVal val="#ppt_x-.2"/>
                                          </p:val>
                                        </p:tav>
                                        <p:tav tm="100000">
                                          <p:val>
                                            <p:strVal val="#ppt_x"/>
                                          </p:val>
                                        </p:tav>
                                      </p:tavLst>
                                    </p:anim>
                                    <p:anim calcmode="lin" valueType="num">
                                      <p:cBhvr>
                                        <p:cTn id="49" dur="1000" fill="hold"/>
                                        <p:tgtEl>
                                          <p:spTgt spid="27654"/>
                                        </p:tgtEl>
                                        <p:attrNameLst>
                                          <p:attrName>ppt_y</p:attrName>
                                        </p:attrNameLst>
                                      </p:cBhvr>
                                      <p:tavLst>
                                        <p:tav tm="0">
                                          <p:val>
                                            <p:strVal val="#ppt_y"/>
                                          </p:val>
                                        </p:tav>
                                        <p:tav tm="100000">
                                          <p:val>
                                            <p:strVal val="#ppt_y"/>
                                          </p:val>
                                        </p:tav>
                                      </p:tavLst>
                                    </p:anim>
                                    <p:animEffect transition="in" filter="wipe(right)" prLst="gradientSize: 0.1">
                                      <p:cBhvr>
                                        <p:cTn id="50" dur="1000"/>
                                        <p:tgtEl>
                                          <p:spTgt spid="27654"/>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1027"/>
                                        </p:tgtEl>
                                        <p:attrNameLst>
                                          <p:attrName>style.visibility</p:attrName>
                                        </p:attrNameLst>
                                      </p:cBhvr>
                                      <p:to>
                                        <p:strVal val="visible"/>
                                      </p:to>
                                    </p:set>
                                    <p:animEffect transition="in" filter="circle(in)">
                                      <p:cBhvr>
                                        <p:cTn id="55"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P spid="27653" grpId="0"/>
      <p:bldP spid="276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179388" y="333375"/>
            <a:ext cx="8569325" cy="1143000"/>
          </a:xfrm>
        </p:spPr>
        <p:txBody>
          <a:bodyPr/>
          <a:lstStyle/>
          <a:p>
            <a:r>
              <a:rPr lang="el-GR" sz="3200" smtClean="0"/>
              <a:t>Η ανάπτυξη του αυτοκινήτου</a:t>
            </a:r>
          </a:p>
        </p:txBody>
      </p:sp>
      <p:pic>
        <p:nvPicPr>
          <p:cNvPr id="28676" name="Picture 4"/>
          <p:cNvPicPr>
            <a:picLocks noGrp="1" noChangeAspect="1" noChangeArrowheads="1"/>
          </p:cNvPicPr>
          <p:nvPr>
            <p:ph type="body" idx="1"/>
          </p:nvPr>
        </p:nvPicPr>
        <p:blipFill>
          <a:blip r:embed="rId2" cstate="print"/>
          <a:srcRect/>
          <a:stretch>
            <a:fillRect/>
          </a:stretch>
        </p:blipFill>
        <p:spPr>
          <a:xfrm>
            <a:off x="179388" y="2565400"/>
            <a:ext cx="4216400" cy="2863850"/>
          </a:xfrm>
        </p:spPr>
      </p:pic>
      <p:sp>
        <p:nvSpPr>
          <p:cNvPr id="28677" name="Text Box 5"/>
          <p:cNvSpPr txBox="1">
            <a:spLocks noChangeArrowheads="1"/>
          </p:cNvSpPr>
          <p:nvPr/>
        </p:nvSpPr>
        <p:spPr bwMode="auto">
          <a:xfrm>
            <a:off x="457200" y="1844675"/>
            <a:ext cx="3440113" cy="366713"/>
          </a:xfrm>
          <a:prstGeom prst="rect">
            <a:avLst/>
          </a:prstGeom>
          <a:noFill/>
          <a:ln w="9525">
            <a:noFill/>
            <a:miter lim="800000"/>
            <a:headEnd/>
            <a:tailEnd/>
          </a:ln>
        </p:spPr>
        <p:txBody>
          <a:bodyPr>
            <a:spAutoFit/>
          </a:bodyPr>
          <a:lstStyle/>
          <a:p>
            <a:pPr>
              <a:spcBef>
                <a:spcPct val="50000"/>
              </a:spcBef>
            </a:pPr>
            <a:r>
              <a:rPr lang="el-GR"/>
              <a:t>Τα πρώτα αυτοκίνητα</a:t>
            </a:r>
          </a:p>
        </p:txBody>
      </p:sp>
      <p:pic>
        <p:nvPicPr>
          <p:cNvPr id="28678" name="Picture 6"/>
          <p:cNvPicPr>
            <a:picLocks noChangeAspect="1" noChangeArrowheads="1"/>
          </p:cNvPicPr>
          <p:nvPr/>
        </p:nvPicPr>
        <p:blipFill>
          <a:blip r:embed="rId3" cstate="print"/>
          <a:srcRect/>
          <a:stretch>
            <a:fillRect/>
          </a:stretch>
        </p:blipFill>
        <p:spPr bwMode="auto">
          <a:xfrm>
            <a:off x="4714875" y="2565400"/>
            <a:ext cx="4216400" cy="2863850"/>
          </a:xfrm>
          <a:prstGeom prst="rect">
            <a:avLst/>
          </a:prstGeom>
          <a:noFill/>
          <a:ln w="9525">
            <a:noFill/>
            <a:miter lim="800000"/>
            <a:headEnd/>
            <a:tailEnd/>
          </a:ln>
        </p:spPr>
      </p:pic>
      <p:sp>
        <p:nvSpPr>
          <p:cNvPr id="28679" name="Text Box 7"/>
          <p:cNvSpPr txBox="1">
            <a:spLocks noChangeArrowheads="1"/>
          </p:cNvSpPr>
          <p:nvPr/>
        </p:nvSpPr>
        <p:spPr bwMode="auto">
          <a:xfrm>
            <a:off x="4932363" y="1844675"/>
            <a:ext cx="3338512" cy="366713"/>
          </a:xfrm>
          <a:prstGeom prst="rect">
            <a:avLst/>
          </a:prstGeom>
          <a:noFill/>
          <a:ln w="9525">
            <a:noFill/>
            <a:miter lim="800000"/>
            <a:headEnd/>
            <a:tailEnd/>
          </a:ln>
        </p:spPr>
        <p:txBody>
          <a:bodyPr>
            <a:spAutoFit/>
          </a:bodyPr>
          <a:lstStyle/>
          <a:p>
            <a:pPr>
              <a:spcBef>
                <a:spcPct val="50000"/>
              </a:spcBef>
            </a:pPr>
            <a:r>
              <a:rPr lang="el-GR"/>
              <a:t>Τα αυτοκίνητα του μέλλοντος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500" fill="hold"/>
                                        <p:tgtEl>
                                          <p:spTgt spid="28674"/>
                                        </p:tgtEl>
                                        <p:attrNameLst>
                                          <p:attrName>ppt_w</p:attrName>
                                        </p:attrNameLst>
                                      </p:cBhvr>
                                      <p:tavLst>
                                        <p:tav tm="0">
                                          <p:val>
                                            <p:fltVal val="0"/>
                                          </p:val>
                                        </p:tav>
                                        <p:tav tm="100000">
                                          <p:val>
                                            <p:strVal val="#ppt_w"/>
                                          </p:val>
                                        </p:tav>
                                      </p:tavLst>
                                    </p:anim>
                                    <p:anim calcmode="lin" valueType="num">
                                      <p:cBhvr>
                                        <p:cTn id="8" dur="500" fill="hold"/>
                                        <p:tgtEl>
                                          <p:spTgt spid="28674"/>
                                        </p:tgtEl>
                                        <p:attrNameLst>
                                          <p:attrName>ppt_h</p:attrName>
                                        </p:attrNameLst>
                                      </p:cBhvr>
                                      <p:tavLst>
                                        <p:tav tm="0">
                                          <p:val>
                                            <p:fltVal val="0"/>
                                          </p:val>
                                        </p:tav>
                                        <p:tav tm="100000">
                                          <p:val>
                                            <p:strVal val="#ppt_h"/>
                                          </p:val>
                                        </p:tav>
                                      </p:tavLst>
                                    </p:anim>
                                    <p:anim calcmode="lin" valueType="num">
                                      <p:cBhvr>
                                        <p:cTn id="9" dur="500" fill="hold"/>
                                        <p:tgtEl>
                                          <p:spTgt spid="28674"/>
                                        </p:tgtEl>
                                        <p:attrNameLst>
                                          <p:attrName>style.rotation</p:attrName>
                                        </p:attrNameLst>
                                      </p:cBhvr>
                                      <p:tavLst>
                                        <p:tav tm="0">
                                          <p:val>
                                            <p:fltVal val="360"/>
                                          </p:val>
                                        </p:tav>
                                        <p:tav tm="100000">
                                          <p:val>
                                            <p:fltVal val="0"/>
                                          </p:val>
                                        </p:tav>
                                      </p:tavLst>
                                    </p:anim>
                                    <p:animEffect transition="in" filter="fade">
                                      <p:cBhvr>
                                        <p:cTn id="10" dur="500"/>
                                        <p:tgtEl>
                                          <p:spTgt spid="28674"/>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28677"/>
                                        </p:tgtEl>
                                        <p:attrNameLst>
                                          <p:attrName>style.visibility</p:attrName>
                                        </p:attrNameLst>
                                      </p:cBhvr>
                                      <p:to>
                                        <p:strVal val="visible"/>
                                      </p:to>
                                    </p:set>
                                    <p:animEffect transition="in" filter="fade">
                                      <p:cBhvr>
                                        <p:cTn id="15" dur="800" decel="100000"/>
                                        <p:tgtEl>
                                          <p:spTgt spid="28677"/>
                                        </p:tgtEl>
                                      </p:cBhvr>
                                    </p:animEffect>
                                    <p:anim calcmode="lin" valueType="num">
                                      <p:cBhvr>
                                        <p:cTn id="16" dur="800" decel="100000" fill="hold"/>
                                        <p:tgtEl>
                                          <p:spTgt spid="28677"/>
                                        </p:tgtEl>
                                        <p:attrNameLst>
                                          <p:attrName>style.rotation</p:attrName>
                                        </p:attrNameLst>
                                      </p:cBhvr>
                                      <p:tavLst>
                                        <p:tav tm="0">
                                          <p:val>
                                            <p:fltVal val="-90"/>
                                          </p:val>
                                        </p:tav>
                                        <p:tav tm="100000">
                                          <p:val>
                                            <p:fltVal val="0"/>
                                          </p:val>
                                        </p:tav>
                                      </p:tavLst>
                                    </p:anim>
                                    <p:anim calcmode="lin" valueType="num">
                                      <p:cBhvr>
                                        <p:cTn id="17" dur="800" decel="100000" fill="hold"/>
                                        <p:tgtEl>
                                          <p:spTgt spid="28677"/>
                                        </p:tgtEl>
                                        <p:attrNameLst>
                                          <p:attrName>ppt_x</p:attrName>
                                        </p:attrNameLst>
                                      </p:cBhvr>
                                      <p:tavLst>
                                        <p:tav tm="0">
                                          <p:val>
                                            <p:strVal val="#ppt_x+0.4"/>
                                          </p:val>
                                        </p:tav>
                                        <p:tav tm="100000">
                                          <p:val>
                                            <p:strVal val="#ppt_x-0.05"/>
                                          </p:val>
                                        </p:tav>
                                      </p:tavLst>
                                    </p:anim>
                                    <p:anim calcmode="lin" valueType="num">
                                      <p:cBhvr>
                                        <p:cTn id="18" dur="800" decel="100000" fill="hold"/>
                                        <p:tgtEl>
                                          <p:spTgt spid="28677"/>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8677"/>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8677"/>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28676"/>
                                        </p:tgtEl>
                                        <p:attrNameLst>
                                          <p:attrName>style.visibility</p:attrName>
                                        </p:attrNameLst>
                                      </p:cBhvr>
                                      <p:to>
                                        <p:strVal val="visible"/>
                                      </p:to>
                                    </p:set>
                                    <p:animEffect transition="in" filter="fade">
                                      <p:cBhvr>
                                        <p:cTn id="25" dur="1000"/>
                                        <p:tgtEl>
                                          <p:spTgt spid="28676"/>
                                        </p:tgtEl>
                                      </p:cBhvr>
                                    </p:animEffect>
                                    <p:anim calcmode="lin" valueType="num">
                                      <p:cBhvr>
                                        <p:cTn id="26" dur="1000" fill="hold"/>
                                        <p:tgtEl>
                                          <p:spTgt spid="28676"/>
                                        </p:tgtEl>
                                        <p:attrNameLst>
                                          <p:attrName>ppt_x</p:attrName>
                                        </p:attrNameLst>
                                      </p:cBhvr>
                                      <p:tavLst>
                                        <p:tav tm="0">
                                          <p:val>
                                            <p:strVal val="#ppt_x"/>
                                          </p:val>
                                        </p:tav>
                                        <p:tav tm="100000">
                                          <p:val>
                                            <p:strVal val="#ppt_x"/>
                                          </p:val>
                                        </p:tav>
                                      </p:tavLst>
                                    </p:anim>
                                    <p:anim calcmode="lin" valueType="num">
                                      <p:cBhvr>
                                        <p:cTn id="27" dur="1000" fill="hold"/>
                                        <p:tgtEl>
                                          <p:spTgt spid="2867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28679"/>
                                        </p:tgtEl>
                                        <p:attrNameLst>
                                          <p:attrName>style.visibility</p:attrName>
                                        </p:attrNameLst>
                                      </p:cBhvr>
                                      <p:to>
                                        <p:strVal val="visible"/>
                                      </p:to>
                                    </p:set>
                                    <p:animEffect transition="in" filter="fade">
                                      <p:cBhvr>
                                        <p:cTn id="32" dur="800" decel="100000"/>
                                        <p:tgtEl>
                                          <p:spTgt spid="28679"/>
                                        </p:tgtEl>
                                      </p:cBhvr>
                                    </p:animEffect>
                                    <p:anim calcmode="lin" valueType="num">
                                      <p:cBhvr>
                                        <p:cTn id="33" dur="800" decel="100000" fill="hold"/>
                                        <p:tgtEl>
                                          <p:spTgt spid="28679"/>
                                        </p:tgtEl>
                                        <p:attrNameLst>
                                          <p:attrName>style.rotation</p:attrName>
                                        </p:attrNameLst>
                                      </p:cBhvr>
                                      <p:tavLst>
                                        <p:tav tm="0">
                                          <p:val>
                                            <p:fltVal val="-90"/>
                                          </p:val>
                                        </p:tav>
                                        <p:tav tm="100000">
                                          <p:val>
                                            <p:fltVal val="0"/>
                                          </p:val>
                                        </p:tav>
                                      </p:tavLst>
                                    </p:anim>
                                    <p:anim calcmode="lin" valueType="num">
                                      <p:cBhvr>
                                        <p:cTn id="34" dur="800" decel="100000" fill="hold"/>
                                        <p:tgtEl>
                                          <p:spTgt spid="28679"/>
                                        </p:tgtEl>
                                        <p:attrNameLst>
                                          <p:attrName>ppt_x</p:attrName>
                                        </p:attrNameLst>
                                      </p:cBhvr>
                                      <p:tavLst>
                                        <p:tav tm="0">
                                          <p:val>
                                            <p:strVal val="#ppt_x+0.4"/>
                                          </p:val>
                                        </p:tav>
                                        <p:tav tm="100000">
                                          <p:val>
                                            <p:strVal val="#ppt_x-0.05"/>
                                          </p:val>
                                        </p:tav>
                                      </p:tavLst>
                                    </p:anim>
                                    <p:anim calcmode="lin" valueType="num">
                                      <p:cBhvr>
                                        <p:cTn id="35" dur="800" decel="100000" fill="hold"/>
                                        <p:tgtEl>
                                          <p:spTgt spid="28679"/>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8679"/>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8679"/>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28678"/>
                                        </p:tgtEl>
                                        <p:attrNameLst>
                                          <p:attrName>style.visibility</p:attrName>
                                        </p:attrNameLst>
                                      </p:cBhvr>
                                      <p:to>
                                        <p:strVal val="visible"/>
                                      </p:to>
                                    </p:set>
                                    <p:animEffect transition="in" filter="fade">
                                      <p:cBhvr>
                                        <p:cTn id="42" dur="1000"/>
                                        <p:tgtEl>
                                          <p:spTgt spid="28678"/>
                                        </p:tgtEl>
                                      </p:cBhvr>
                                    </p:animEffect>
                                    <p:anim calcmode="lin" valueType="num">
                                      <p:cBhvr>
                                        <p:cTn id="43" dur="1000" fill="hold"/>
                                        <p:tgtEl>
                                          <p:spTgt spid="28678"/>
                                        </p:tgtEl>
                                        <p:attrNameLst>
                                          <p:attrName>ppt_x</p:attrName>
                                        </p:attrNameLst>
                                      </p:cBhvr>
                                      <p:tavLst>
                                        <p:tav tm="0">
                                          <p:val>
                                            <p:strVal val="#ppt_x"/>
                                          </p:val>
                                        </p:tav>
                                        <p:tav tm="100000">
                                          <p:val>
                                            <p:strVal val="#ppt_x"/>
                                          </p:val>
                                        </p:tav>
                                      </p:tavLst>
                                    </p:anim>
                                    <p:anim calcmode="lin" valueType="num">
                                      <p:cBhvr>
                                        <p:cTn id="44" dur="1000" fill="hold"/>
                                        <p:tgtEl>
                                          <p:spTgt spid="286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7" grpId="0"/>
      <p:bldP spid="286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457200" y="0"/>
            <a:ext cx="8229600" cy="1143000"/>
          </a:xfrm>
        </p:spPr>
        <p:txBody>
          <a:bodyPr/>
          <a:lstStyle/>
          <a:p>
            <a:r>
              <a:rPr lang="el-GR" sz="4000" dirty="0" smtClean="0"/>
              <a:t>Το ακριβότερο αυτοκίνητο στον κόσμο</a:t>
            </a:r>
          </a:p>
        </p:txBody>
      </p:sp>
      <p:pic>
        <p:nvPicPr>
          <p:cNvPr id="29703" name="Picture 7" descr="MostExpensiveCar0_480"/>
          <p:cNvPicPr>
            <a:picLocks noChangeAspect="1" noChangeArrowheads="1"/>
          </p:cNvPicPr>
          <p:nvPr/>
        </p:nvPicPr>
        <p:blipFill>
          <a:blip r:embed="rId2" cstate="print"/>
          <a:srcRect/>
          <a:stretch>
            <a:fillRect/>
          </a:stretch>
        </p:blipFill>
        <p:spPr bwMode="auto">
          <a:xfrm>
            <a:off x="1187624" y="980728"/>
            <a:ext cx="6946002" cy="4752528"/>
          </a:xfrm>
          <a:prstGeom prst="rect">
            <a:avLst/>
          </a:prstGeom>
          <a:noFill/>
          <a:ln w="9525">
            <a:noFill/>
            <a:miter lim="800000"/>
            <a:headEnd/>
            <a:tailEnd/>
          </a:ln>
        </p:spPr>
      </p:pic>
      <p:sp>
        <p:nvSpPr>
          <p:cNvPr id="4" name="3 - TextBox"/>
          <p:cNvSpPr txBox="1"/>
          <p:nvPr/>
        </p:nvSpPr>
        <p:spPr>
          <a:xfrm>
            <a:off x="457200" y="5733256"/>
            <a:ext cx="8136904" cy="1754326"/>
          </a:xfrm>
          <a:prstGeom prst="rect">
            <a:avLst/>
          </a:prstGeom>
          <a:noFill/>
        </p:spPr>
        <p:txBody>
          <a:bodyPr wrap="square" rtlCol="0">
            <a:spAutoFit/>
          </a:bodyPr>
          <a:lstStyle/>
          <a:p>
            <a:r>
              <a:rPr lang="en-US" sz="1200" dirty="0" smtClean="0"/>
              <a:t>T</a:t>
            </a:r>
            <a:r>
              <a:rPr lang="el-GR" sz="1200" dirty="0" smtClean="0"/>
              <a:t>ο πιο ακριβό αυτοκίνητο του κόσμου ανήκει σε έναν Ελβετό επιχειρηματία, τον Ueli Anliker, ο οποίος μετέτρεψε την συμβατική του Mercedes σε κινητό θησαυροφυλάκιο (αφού έχει ενσωματωμένη τεράστια ποσότητα χρυσού),  το οποίο ονόμασε “Anliker McLaren SLR 999 Red Gold Dream”.</a:t>
            </a:r>
            <a:r>
              <a:rPr lang="en-US" sz="1200" dirty="0" smtClean="0"/>
              <a:t>H</a:t>
            </a:r>
            <a:r>
              <a:rPr lang="el-GR" sz="1200" dirty="0" smtClean="0"/>
              <a:t> τωρινή του αξία ανέρχεται στα 8.194.000 ευρώ</a:t>
            </a:r>
            <a:r>
              <a:rPr lang="en-US" sz="1200" dirty="0" smtClean="0"/>
              <a:t>.</a:t>
            </a:r>
            <a:r>
              <a:rPr lang="el-GR" sz="1200" dirty="0" smtClean="0"/>
              <a:t/>
            </a:r>
            <a:br>
              <a:rPr lang="el-GR" sz="1200" dirty="0" smtClean="0"/>
            </a:br>
            <a:r>
              <a:rPr lang="el-GR" dirty="0" smtClean="0"/>
              <a:t/>
            </a:r>
            <a:br>
              <a:rPr lang="el-GR" dirty="0" smtClean="0"/>
            </a:br>
            <a:r>
              <a:rPr lang="el-GR" dirty="0" smtClean="0"/>
              <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800" decel="100000"/>
                                        <p:tgtEl>
                                          <p:spTgt spid="29698"/>
                                        </p:tgtEl>
                                      </p:cBhvr>
                                    </p:animEffect>
                                    <p:anim calcmode="lin" valueType="num">
                                      <p:cBhvr>
                                        <p:cTn id="8" dur="800" decel="100000" fill="hold"/>
                                        <p:tgtEl>
                                          <p:spTgt spid="29698"/>
                                        </p:tgtEl>
                                        <p:attrNameLst>
                                          <p:attrName>style.rotation</p:attrName>
                                        </p:attrNameLst>
                                      </p:cBhvr>
                                      <p:tavLst>
                                        <p:tav tm="0">
                                          <p:val>
                                            <p:fltVal val="-90"/>
                                          </p:val>
                                        </p:tav>
                                        <p:tav tm="100000">
                                          <p:val>
                                            <p:fltVal val="0"/>
                                          </p:val>
                                        </p:tav>
                                      </p:tavLst>
                                    </p:anim>
                                    <p:anim calcmode="lin" valueType="num">
                                      <p:cBhvr>
                                        <p:cTn id="9" dur="800" decel="100000" fill="hold"/>
                                        <p:tgtEl>
                                          <p:spTgt spid="29698"/>
                                        </p:tgtEl>
                                        <p:attrNameLst>
                                          <p:attrName>ppt_x</p:attrName>
                                        </p:attrNameLst>
                                      </p:cBhvr>
                                      <p:tavLst>
                                        <p:tav tm="0">
                                          <p:val>
                                            <p:strVal val="#ppt_x+0.4"/>
                                          </p:val>
                                        </p:tav>
                                        <p:tav tm="100000">
                                          <p:val>
                                            <p:strVal val="#ppt_x-0.05"/>
                                          </p:val>
                                        </p:tav>
                                      </p:tavLst>
                                    </p:anim>
                                    <p:anim calcmode="lin" valueType="num">
                                      <p:cBhvr>
                                        <p:cTn id="10" dur="800" decel="100000" fill="hold"/>
                                        <p:tgtEl>
                                          <p:spTgt spid="296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96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969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29703"/>
                                        </p:tgtEl>
                                        <p:attrNameLst>
                                          <p:attrName>style.visibility</p:attrName>
                                        </p:attrNameLst>
                                      </p:cBhvr>
                                      <p:to>
                                        <p:strVal val="visible"/>
                                      </p:to>
                                    </p:set>
                                    <p:animEffect transition="in" filter="fade">
                                      <p:cBhvr>
                                        <p:cTn id="17" dur="1000"/>
                                        <p:tgtEl>
                                          <p:spTgt spid="29703"/>
                                        </p:tgtEl>
                                      </p:cBhvr>
                                    </p:animEffect>
                                    <p:anim calcmode="lin" valueType="num">
                                      <p:cBhvr>
                                        <p:cTn id="18" dur="1000" fill="hold"/>
                                        <p:tgtEl>
                                          <p:spTgt spid="29703"/>
                                        </p:tgtEl>
                                        <p:attrNameLst>
                                          <p:attrName>ppt_x</p:attrName>
                                        </p:attrNameLst>
                                      </p:cBhvr>
                                      <p:tavLst>
                                        <p:tav tm="0">
                                          <p:val>
                                            <p:strVal val="#ppt_x"/>
                                          </p:val>
                                        </p:tav>
                                        <p:tav tm="100000">
                                          <p:val>
                                            <p:strVal val="#ppt_x"/>
                                          </p:val>
                                        </p:tav>
                                      </p:tavLst>
                                    </p:anim>
                                    <p:anim calcmode="lin" valueType="num">
                                      <p:cBhvr>
                                        <p:cTn id="19" dur="1000" fill="hold"/>
                                        <p:tgtEl>
                                          <p:spTgt spid="297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3 - TextBox"/>
          <p:cNvSpPr txBox="1">
            <a:spLocks noChangeArrowheads="1"/>
          </p:cNvSpPr>
          <p:nvPr/>
        </p:nvSpPr>
        <p:spPr bwMode="auto">
          <a:xfrm>
            <a:off x="0" y="0"/>
            <a:ext cx="9144000" cy="646113"/>
          </a:xfrm>
          <a:prstGeom prst="rect">
            <a:avLst/>
          </a:prstGeom>
          <a:noFill/>
          <a:ln w="9525">
            <a:noFill/>
            <a:miter lim="800000"/>
            <a:headEnd/>
            <a:tailEnd/>
          </a:ln>
        </p:spPr>
        <p:txBody>
          <a:bodyPr>
            <a:spAutoFit/>
          </a:bodyPr>
          <a:lstStyle/>
          <a:p>
            <a:pPr algn="ctr"/>
            <a:r>
              <a:rPr lang="el-GR" sz="3600">
                <a:latin typeface="Tahoma" pitchFamily="34" charset="0"/>
                <a:cs typeface="Tahoma" pitchFamily="34" charset="0"/>
              </a:rPr>
              <a:t>Αποτελέσματα</a:t>
            </a:r>
          </a:p>
        </p:txBody>
      </p:sp>
      <p:pic>
        <p:nvPicPr>
          <p:cNvPr id="19460" name="Γράφημα 2"/>
          <p:cNvPicPr>
            <a:picLocks noChangeArrowheads="1"/>
          </p:cNvPicPr>
          <p:nvPr/>
        </p:nvPicPr>
        <p:blipFill>
          <a:blip r:embed="rId2" cstate="print"/>
          <a:srcRect b="-134"/>
          <a:stretch>
            <a:fillRect/>
          </a:stretch>
        </p:blipFill>
        <p:spPr bwMode="auto">
          <a:xfrm>
            <a:off x="4446589" y="836613"/>
            <a:ext cx="4000500" cy="2674937"/>
          </a:xfrm>
          <a:prstGeom prst="rect">
            <a:avLst/>
          </a:prstGeom>
          <a:noFill/>
          <a:ln w="9525">
            <a:noFill/>
            <a:miter lim="800000"/>
            <a:headEnd/>
            <a:tailEnd/>
          </a:ln>
        </p:spPr>
      </p:pic>
      <p:pic>
        <p:nvPicPr>
          <p:cNvPr id="19461" name="Γράφημα 1"/>
          <p:cNvPicPr>
            <a:picLocks noChangeArrowheads="1"/>
          </p:cNvPicPr>
          <p:nvPr/>
        </p:nvPicPr>
        <p:blipFill>
          <a:blip r:embed="rId3" cstate="print"/>
          <a:srcRect b="-127"/>
          <a:stretch>
            <a:fillRect/>
          </a:stretch>
        </p:blipFill>
        <p:spPr bwMode="auto">
          <a:xfrm>
            <a:off x="250825" y="836613"/>
            <a:ext cx="3946525" cy="2667000"/>
          </a:xfrm>
          <a:prstGeom prst="rect">
            <a:avLst/>
          </a:prstGeom>
          <a:noFill/>
          <a:ln w="9525">
            <a:noFill/>
            <a:miter lim="800000"/>
            <a:headEnd/>
            <a:tailEnd/>
          </a:ln>
        </p:spPr>
      </p:pic>
      <p:pic>
        <p:nvPicPr>
          <p:cNvPr id="7" name="Γράφημα 3"/>
          <p:cNvPicPr>
            <a:picLocks noChangeArrowheads="1"/>
          </p:cNvPicPr>
          <p:nvPr/>
        </p:nvPicPr>
        <p:blipFill>
          <a:blip r:embed="rId4" cstate="print"/>
          <a:srcRect b="-96"/>
          <a:stretch>
            <a:fillRect/>
          </a:stretch>
        </p:blipFill>
        <p:spPr bwMode="auto">
          <a:xfrm>
            <a:off x="2197100" y="3786190"/>
            <a:ext cx="4000500" cy="2651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9457"/>
                                        </p:tgtEl>
                                        <p:attrNameLst>
                                          <p:attrName>style.visibility</p:attrName>
                                        </p:attrNameLst>
                                      </p:cBhvr>
                                      <p:to>
                                        <p:strVal val="visible"/>
                                      </p:to>
                                    </p:set>
                                    <p:anim by="(-#ppt_w*2)" calcmode="lin" valueType="num">
                                      <p:cBhvr rctx="PPT">
                                        <p:cTn id="7" dur="500" autoRev="1" fill="hold">
                                          <p:stCondLst>
                                            <p:cond delay="0"/>
                                          </p:stCondLst>
                                        </p:cTn>
                                        <p:tgtEl>
                                          <p:spTgt spid="19457"/>
                                        </p:tgtEl>
                                        <p:attrNameLst>
                                          <p:attrName>ppt_w</p:attrName>
                                        </p:attrNameLst>
                                      </p:cBhvr>
                                    </p:anim>
                                    <p:anim by="(#ppt_w*0.50)" calcmode="lin" valueType="num">
                                      <p:cBhvr>
                                        <p:cTn id="8" dur="500" decel="50000" autoRev="1" fill="hold">
                                          <p:stCondLst>
                                            <p:cond delay="0"/>
                                          </p:stCondLst>
                                        </p:cTn>
                                        <p:tgtEl>
                                          <p:spTgt spid="19457"/>
                                        </p:tgtEl>
                                        <p:attrNameLst>
                                          <p:attrName>ppt_x</p:attrName>
                                        </p:attrNameLst>
                                      </p:cBhvr>
                                    </p:anim>
                                    <p:anim from="(-#ppt_h/2)" to="(#ppt_y)" calcmode="lin" valueType="num">
                                      <p:cBhvr>
                                        <p:cTn id="9" dur="1000" fill="hold">
                                          <p:stCondLst>
                                            <p:cond delay="0"/>
                                          </p:stCondLst>
                                        </p:cTn>
                                        <p:tgtEl>
                                          <p:spTgt spid="19457"/>
                                        </p:tgtEl>
                                        <p:attrNameLst>
                                          <p:attrName>ppt_y</p:attrName>
                                        </p:attrNameLst>
                                      </p:cBhvr>
                                    </p:anim>
                                    <p:animRot by="21600000">
                                      <p:cBhvr>
                                        <p:cTn id="10" dur="1000" fill="hold">
                                          <p:stCondLst>
                                            <p:cond delay="0"/>
                                          </p:stCondLst>
                                        </p:cTn>
                                        <p:tgtEl>
                                          <p:spTgt spid="1945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19461"/>
                                        </p:tgtEl>
                                        <p:attrNameLst>
                                          <p:attrName>style.visibility</p:attrName>
                                        </p:attrNameLst>
                                      </p:cBhvr>
                                      <p:to>
                                        <p:strVal val="visible"/>
                                      </p:to>
                                    </p:set>
                                    <p:animEffect transition="in" filter="wipe(down)">
                                      <p:cBhvr>
                                        <p:cTn id="15" dur="580">
                                          <p:stCondLst>
                                            <p:cond delay="0"/>
                                          </p:stCondLst>
                                        </p:cTn>
                                        <p:tgtEl>
                                          <p:spTgt spid="19461"/>
                                        </p:tgtEl>
                                      </p:cBhvr>
                                    </p:animEffect>
                                    <p:anim calcmode="lin" valueType="num">
                                      <p:cBhvr>
                                        <p:cTn id="16" dur="1822" tmFilter="0,0; 0.14,0.36; 0.43,0.73; 0.71,0.91; 1.0,1.0">
                                          <p:stCondLst>
                                            <p:cond delay="0"/>
                                          </p:stCondLst>
                                        </p:cTn>
                                        <p:tgtEl>
                                          <p:spTgt spid="19461"/>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9461"/>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9461"/>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9461"/>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9461"/>
                                        </p:tgtEl>
                                        <p:attrNameLst>
                                          <p:attrName>ppt_y</p:attrName>
                                        </p:attrNameLst>
                                      </p:cBhvr>
                                      <p:tavLst>
                                        <p:tav tm="0" fmla="#ppt_y-sin(pi*$)/81">
                                          <p:val>
                                            <p:fltVal val="0"/>
                                          </p:val>
                                        </p:tav>
                                        <p:tav tm="100000">
                                          <p:val>
                                            <p:fltVal val="1"/>
                                          </p:val>
                                        </p:tav>
                                      </p:tavLst>
                                    </p:anim>
                                    <p:animScale>
                                      <p:cBhvr>
                                        <p:cTn id="21" dur="26">
                                          <p:stCondLst>
                                            <p:cond delay="650"/>
                                          </p:stCondLst>
                                        </p:cTn>
                                        <p:tgtEl>
                                          <p:spTgt spid="19461"/>
                                        </p:tgtEl>
                                      </p:cBhvr>
                                      <p:to x="100000" y="60000"/>
                                    </p:animScale>
                                    <p:animScale>
                                      <p:cBhvr>
                                        <p:cTn id="22" dur="166" decel="50000">
                                          <p:stCondLst>
                                            <p:cond delay="676"/>
                                          </p:stCondLst>
                                        </p:cTn>
                                        <p:tgtEl>
                                          <p:spTgt spid="19461"/>
                                        </p:tgtEl>
                                      </p:cBhvr>
                                      <p:to x="100000" y="100000"/>
                                    </p:animScale>
                                    <p:animScale>
                                      <p:cBhvr>
                                        <p:cTn id="23" dur="26">
                                          <p:stCondLst>
                                            <p:cond delay="1312"/>
                                          </p:stCondLst>
                                        </p:cTn>
                                        <p:tgtEl>
                                          <p:spTgt spid="19461"/>
                                        </p:tgtEl>
                                      </p:cBhvr>
                                      <p:to x="100000" y="80000"/>
                                    </p:animScale>
                                    <p:animScale>
                                      <p:cBhvr>
                                        <p:cTn id="24" dur="166" decel="50000">
                                          <p:stCondLst>
                                            <p:cond delay="1338"/>
                                          </p:stCondLst>
                                        </p:cTn>
                                        <p:tgtEl>
                                          <p:spTgt spid="19461"/>
                                        </p:tgtEl>
                                      </p:cBhvr>
                                      <p:to x="100000" y="100000"/>
                                    </p:animScale>
                                    <p:animScale>
                                      <p:cBhvr>
                                        <p:cTn id="25" dur="26">
                                          <p:stCondLst>
                                            <p:cond delay="1642"/>
                                          </p:stCondLst>
                                        </p:cTn>
                                        <p:tgtEl>
                                          <p:spTgt spid="19461"/>
                                        </p:tgtEl>
                                      </p:cBhvr>
                                      <p:to x="100000" y="90000"/>
                                    </p:animScale>
                                    <p:animScale>
                                      <p:cBhvr>
                                        <p:cTn id="26" dur="166" decel="50000">
                                          <p:stCondLst>
                                            <p:cond delay="1668"/>
                                          </p:stCondLst>
                                        </p:cTn>
                                        <p:tgtEl>
                                          <p:spTgt spid="19461"/>
                                        </p:tgtEl>
                                      </p:cBhvr>
                                      <p:to x="100000" y="100000"/>
                                    </p:animScale>
                                    <p:animScale>
                                      <p:cBhvr>
                                        <p:cTn id="27" dur="26">
                                          <p:stCondLst>
                                            <p:cond delay="1808"/>
                                          </p:stCondLst>
                                        </p:cTn>
                                        <p:tgtEl>
                                          <p:spTgt spid="19461"/>
                                        </p:tgtEl>
                                      </p:cBhvr>
                                      <p:to x="100000" y="95000"/>
                                    </p:animScale>
                                    <p:animScale>
                                      <p:cBhvr>
                                        <p:cTn id="28" dur="166" decel="50000">
                                          <p:stCondLst>
                                            <p:cond delay="1834"/>
                                          </p:stCondLst>
                                        </p:cTn>
                                        <p:tgtEl>
                                          <p:spTgt spid="19461"/>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19460"/>
                                        </p:tgtEl>
                                        <p:attrNameLst>
                                          <p:attrName>style.visibility</p:attrName>
                                        </p:attrNameLst>
                                      </p:cBhvr>
                                      <p:to>
                                        <p:strVal val="visible"/>
                                      </p:to>
                                    </p:set>
                                    <p:animEffect transition="in" filter="wipe(down)">
                                      <p:cBhvr>
                                        <p:cTn id="33" dur="580">
                                          <p:stCondLst>
                                            <p:cond delay="0"/>
                                          </p:stCondLst>
                                        </p:cTn>
                                        <p:tgtEl>
                                          <p:spTgt spid="19460"/>
                                        </p:tgtEl>
                                      </p:cBhvr>
                                    </p:animEffect>
                                    <p:anim calcmode="lin" valueType="num">
                                      <p:cBhvr>
                                        <p:cTn id="34" dur="1822" tmFilter="0,0; 0.14,0.36; 0.43,0.73; 0.71,0.91; 1.0,1.0">
                                          <p:stCondLst>
                                            <p:cond delay="0"/>
                                          </p:stCondLst>
                                        </p:cTn>
                                        <p:tgtEl>
                                          <p:spTgt spid="19460"/>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9460"/>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9460"/>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9460"/>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9460"/>
                                        </p:tgtEl>
                                        <p:attrNameLst>
                                          <p:attrName>ppt_y</p:attrName>
                                        </p:attrNameLst>
                                      </p:cBhvr>
                                      <p:tavLst>
                                        <p:tav tm="0" fmla="#ppt_y-sin(pi*$)/81">
                                          <p:val>
                                            <p:fltVal val="0"/>
                                          </p:val>
                                        </p:tav>
                                        <p:tav tm="100000">
                                          <p:val>
                                            <p:fltVal val="1"/>
                                          </p:val>
                                        </p:tav>
                                      </p:tavLst>
                                    </p:anim>
                                    <p:animScale>
                                      <p:cBhvr>
                                        <p:cTn id="39" dur="26">
                                          <p:stCondLst>
                                            <p:cond delay="650"/>
                                          </p:stCondLst>
                                        </p:cTn>
                                        <p:tgtEl>
                                          <p:spTgt spid="19460"/>
                                        </p:tgtEl>
                                      </p:cBhvr>
                                      <p:to x="100000" y="60000"/>
                                    </p:animScale>
                                    <p:animScale>
                                      <p:cBhvr>
                                        <p:cTn id="40" dur="166" decel="50000">
                                          <p:stCondLst>
                                            <p:cond delay="676"/>
                                          </p:stCondLst>
                                        </p:cTn>
                                        <p:tgtEl>
                                          <p:spTgt spid="19460"/>
                                        </p:tgtEl>
                                      </p:cBhvr>
                                      <p:to x="100000" y="100000"/>
                                    </p:animScale>
                                    <p:animScale>
                                      <p:cBhvr>
                                        <p:cTn id="41" dur="26">
                                          <p:stCondLst>
                                            <p:cond delay="1312"/>
                                          </p:stCondLst>
                                        </p:cTn>
                                        <p:tgtEl>
                                          <p:spTgt spid="19460"/>
                                        </p:tgtEl>
                                      </p:cBhvr>
                                      <p:to x="100000" y="80000"/>
                                    </p:animScale>
                                    <p:animScale>
                                      <p:cBhvr>
                                        <p:cTn id="42" dur="166" decel="50000">
                                          <p:stCondLst>
                                            <p:cond delay="1338"/>
                                          </p:stCondLst>
                                        </p:cTn>
                                        <p:tgtEl>
                                          <p:spTgt spid="19460"/>
                                        </p:tgtEl>
                                      </p:cBhvr>
                                      <p:to x="100000" y="100000"/>
                                    </p:animScale>
                                    <p:animScale>
                                      <p:cBhvr>
                                        <p:cTn id="43" dur="26">
                                          <p:stCondLst>
                                            <p:cond delay="1642"/>
                                          </p:stCondLst>
                                        </p:cTn>
                                        <p:tgtEl>
                                          <p:spTgt spid="19460"/>
                                        </p:tgtEl>
                                      </p:cBhvr>
                                      <p:to x="100000" y="90000"/>
                                    </p:animScale>
                                    <p:animScale>
                                      <p:cBhvr>
                                        <p:cTn id="44" dur="166" decel="50000">
                                          <p:stCondLst>
                                            <p:cond delay="1668"/>
                                          </p:stCondLst>
                                        </p:cTn>
                                        <p:tgtEl>
                                          <p:spTgt spid="19460"/>
                                        </p:tgtEl>
                                      </p:cBhvr>
                                      <p:to x="100000" y="100000"/>
                                    </p:animScale>
                                    <p:animScale>
                                      <p:cBhvr>
                                        <p:cTn id="45" dur="26">
                                          <p:stCondLst>
                                            <p:cond delay="1808"/>
                                          </p:stCondLst>
                                        </p:cTn>
                                        <p:tgtEl>
                                          <p:spTgt spid="19460"/>
                                        </p:tgtEl>
                                      </p:cBhvr>
                                      <p:to x="100000" y="95000"/>
                                    </p:animScale>
                                    <p:animScale>
                                      <p:cBhvr>
                                        <p:cTn id="46" dur="166" decel="50000">
                                          <p:stCondLst>
                                            <p:cond delay="1834"/>
                                          </p:stCondLst>
                                        </p:cTn>
                                        <p:tgtEl>
                                          <p:spTgt spid="19460"/>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80">
                                          <p:stCondLst>
                                            <p:cond delay="0"/>
                                          </p:stCondLst>
                                        </p:cTn>
                                        <p:tgtEl>
                                          <p:spTgt spid="7"/>
                                        </p:tgtEl>
                                      </p:cBhvr>
                                    </p:animEffect>
                                    <p:anim calcmode="lin" valueType="num">
                                      <p:cBhvr>
                                        <p:cTn id="5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7" dur="26">
                                          <p:stCondLst>
                                            <p:cond delay="650"/>
                                          </p:stCondLst>
                                        </p:cTn>
                                        <p:tgtEl>
                                          <p:spTgt spid="7"/>
                                        </p:tgtEl>
                                      </p:cBhvr>
                                      <p:to x="100000" y="60000"/>
                                    </p:animScale>
                                    <p:animScale>
                                      <p:cBhvr>
                                        <p:cTn id="58" dur="166" decel="50000">
                                          <p:stCondLst>
                                            <p:cond delay="676"/>
                                          </p:stCondLst>
                                        </p:cTn>
                                        <p:tgtEl>
                                          <p:spTgt spid="7"/>
                                        </p:tgtEl>
                                      </p:cBhvr>
                                      <p:to x="100000" y="100000"/>
                                    </p:animScale>
                                    <p:animScale>
                                      <p:cBhvr>
                                        <p:cTn id="59" dur="26">
                                          <p:stCondLst>
                                            <p:cond delay="1312"/>
                                          </p:stCondLst>
                                        </p:cTn>
                                        <p:tgtEl>
                                          <p:spTgt spid="7"/>
                                        </p:tgtEl>
                                      </p:cBhvr>
                                      <p:to x="100000" y="80000"/>
                                    </p:animScale>
                                    <p:animScale>
                                      <p:cBhvr>
                                        <p:cTn id="60" dur="166" decel="50000">
                                          <p:stCondLst>
                                            <p:cond delay="1338"/>
                                          </p:stCondLst>
                                        </p:cTn>
                                        <p:tgtEl>
                                          <p:spTgt spid="7"/>
                                        </p:tgtEl>
                                      </p:cBhvr>
                                      <p:to x="100000" y="100000"/>
                                    </p:animScale>
                                    <p:animScale>
                                      <p:cBhvr>
                                        <p:cTn id="61" dur="26">
                                          <p:stCondLst>
                                            <p:cond delay="1642"/>
                                          </p:stCondLst>
                                        </p:cTn>
                                        <p:tgtEl>
                                          <p:spTgt spid="7"/>
                                        </p:tgtEl>
                                      </p:cBhvr>
                                      <p:to x="100000" y="90000"/>
                                    </p:animScale>
                                    <p:animScale>
                                      <p:cBhvr>
                                        <p:cTn id="62" dur="166" decel="50000">
                                          <p:stCondLst>
                                            <p:cond delay="1668"/>
                                          </p:stCondLst>
                                        </p:cTn>
                                        <p:tgtEl>
                                          <p:spTgt spid="7"/>
                                        </p:tgtEl>
                                      </p:cBhvr>
                                      <p:to x="100000" y="100000"/>
                                    </p:animScale>
                                    <p:animScale>
                                      <p:cBhvr>
                                        <p:cTn id="63" dur="26">
                                          <p:stCondLst>
                                            <p:cond delay="1808"/>
                                          </p:stCondLst>
                                        </p:cTn>
                                        <p:tgtEl>
                                          <p:spTgt spid="7"/>
                                        </p:tgtEl>
                                      </p:cBhvr>
                                      <p:to x="100000" y="95000"/>
                                    </p:animScale>
                                    <p:animScale>
                                      <p:cBhvr>
                                        <p:cTn id="6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0.1|0.2|0.2|0.2|0.1|0.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550</Words>
  <Application>Microsoft Office PowerPoint</Application>
  <PresentationFormat>Προβολή στην οθόνη (4:3)</PresentationFormat>
  <Paragraphs>89</Paragraphs>
  <Slides>14</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Διαφάνεια 1</vt:lpstr>
      <vt:lpstr>Διαφάνεια 2</vt:lpstr>
      <vt:lpstr>Διαφάνεια 3</vt:lpstr>
      <vt:lpstr>ΜΕΘΟΔΟΛΟΓΙΑ</vt:lpstr>
      <vt:lpstr>Διαφάνεια 5</vt:lpstr>
      <vt:lpstr>Διαφάνεια 6</vt:lpstr>
      <vt:lpstr>Η ανάπτυξη του αυτοκινήτου</vt:lpstr>
      <vt:lpstr>Το ακριβότερο αυτοκίνητο στον κόσμο</vt:lpstr>
      <vt:lpstr>Διαφάνεια 9</vt:lpstr>
      <vt:lpstr>Διαφάνεια 10</vt:lpstr>
      <vt:lpstr>Συνέντευξη από συνεργεία αυτοκινήτων</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dc:creator>
  <cp:lastModifiedBy>ekokkinou</cp:lastModifiedBy>
  <cp:revision>49</cp:revision>
  <dcterms:created xsi:type="dcterms:W3CDTF">2012-12-12T19:05:39Z</dcterms:created>
  <dcterms:modified xsi:type="dcterms:W3CDTF">2013-01-21T09:36:42Z</dcterms:modified>
</cp:coreProperties>
</file>