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sldIdLst>
    <p:sldId id="260" r:id="rId3"/>
    <p:sldId id="273" r:id="rId4"/>
    <p:sldId id="261" r:id="rId5"/>
    <p:sldId id="262" r:id="rId6"/>
    <p:sldId id="263" r:id="rId7"/>
    <p:sldId id="256" r:id="rId8"/>
    <p:sldId id="258" r:id="rId9"/>
    <p:sldId id="271" r:id="rId10"/>
    <p:sldId id="272" r:id="rId11"/>
    <p:sldId id="268" r:id="rId12"/>
    <p:sldId id="257" r:id="rId13"/>
    <p:sldId id="259" r:id="rId14"/>
    <p:sldId id="264" r:id="rId15"/>
    <p:sldId id="266" r:id="rId16"/>
    <p:sldId id="267" r:id="rId17"/>
    <p:sldId id="269" r:id="rId18"/>
    <p:sldId id="274"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6D4"/>
    <a:srgbClr val="364EC4"/>
    <a:srgbClr val="315293"/>
    <a:srgbClr val="4AA2CE"/>
    <a:srgbClr val="0528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4638" autoAdjust="0"/>
  </p:normalViewPr>
  <p:slideViewPr>
    <p:cSldViewPr snapToGrid="0">
      <p:cViewPr>
        <p:scale>
          <a:sx n="70" d="100"/>
          <a:sy n="70" d="100"/>
        </p:scale>
        <p:origin x="-1074" y="-564"/>
      </p:cViewPr>
      <p:guideLst>
        <p:guide orient="horz" pos="2160"/>
        <p:guide pos="2880"/>
      </p:guideLst>
    </p:cSldViewPr>
  </p:slideViewPr>
  <p:outlineViewPr>
    <p:cViewPr>
      <p:scale>
        <a:sx n="33" d="100"/>
        <a:sy n="33" d="100"/>
      </p:scale>
      <p:origin x="0" y="40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54;&#959;&#961;&#953;&#964;&#963;&#953;&#94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45;&#947;&#959;&#961;&#953;&#94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54;&#959;&#961;&#953;&#964;&#963;&#953;&#9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45;&#947;&#959;&#961;&#953;&#94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54;&#959;&#961;&#953;&#964;&#963;&#953;&#94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45;&#947;&#959;&#961;&#953;&#94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54;&#959;&#961;&#953;&#964;&#963;&#953;&#94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914;&#913;&#931;&#921;&#923;&#919;&#931;\Documents\&#945;&#949;&#961;&#959;&#960;&#955;&#945;&#957;&#945;\&#945;&#947;&#959;&#961;&#953;&#9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a:pPr>
            <a:r>
              <a:rPr lang="el-GR" sz="1600" dirty="0">
                <a:latin typeface="Times New Roman" pitchFamily="18" charset="0"/>
                <a:cs typeface="Times New Roman" pitchFamily="18" charset="0"/>
              </a:rPr>
              <a:t>Φοβάστε να χρησιμοποιήσετε το αεροπλάνο ως μέσο μεταφοράς</a:t>
            </a:r>
            <a:r>
              <a:rPr lang="en-US" sz="1600" dirty="0">
                <a:latin typeface="Times New Roman" pitchFamily="18" charset="0"/>
                <a:cs typeface="Times New Roman" pitchFamily="18" charset="0"/>
              </a:rPr>
              <a:t>;</a:t>
            </a:r>
            <a:endParaRPr lang="el-GR" sz="1600" dirty="0">
              <a:latin typeface="Times New Roman" pitchFamily="18" charset="0"/>
              <a:cs typeface="Times New Roman" pitchFamily="18" charset="0"/>
            </a:endParaRPr>
          </a:p>
          <a:p>
            <a:pPr>
              <a:defRPr/>
            </a:pPr>
            <a:endParaRPr lang="el-GR" sz="1600" dirty="0">
              <a:latin typeface="Times New Roman" pitchFamily="18" charset="0"/>
              <a:cs typeface="Times New Roman" pitchFamily="18" charset="0"/>
            </a:endParaRPr>
          </a:p>
        </c:rich>
      </c:tx>
      <c:layout>
        <c:manualLayout>
          <c:xMode val="edge"/>
          <c:yMode val="edge"/>
          <c:x val="8.6840473131617579E-2"/>
          <c:y val="6.2107511505944887E-2"/>
        </c:manualLayout>
      </c:layout>
    </c:title>
    <c:view3D>
      <c:rotX val="30"/>
      <c:perspective val="30"/>
    </c:view3D>
    <c:plotArea>
      <c:layout>
        <c:manualLayout>
          <c:layoutTarget val="inner"/>
          <c:xMode val="edge"/>
          <c:yMode val="edge"/>
          <c:x val="0.13342193927886672"/>
          <c:y val="0.59349462534371733"/>
          <c:w val="0.77098118054392151"/>
          <c:h val="0.30271663696328732"/>
        </c:manualLayout>
      </c:layout>
      <c:pie3DChart>
        <c:varyColors val="1"/>
        <c:ser>
          <c:idx val="0"/>
          <c:order val="0"/>
          <c:explosion val="20"/>
          <c:dLbls>
            <c:dLbl>
              <c:idx val="2"/>
              <c:layout>
                <c:manualLayout>
                  <c:x val="0.18365393745577024"/>
                  <c:y val="8.4517338558487573E-2"/>
                </c:manualLayout>
              </c:layout>
              <c:tx>
                <c:rich>
                  <a:bodyPr/>
                  <a:lstStyle/>
                  <a:p>
                    <a:r>
                      <a:rPr lang="el-GR" dirty="0">
                        <a:latin typeface="Times New Roman" pitchFamily="18" charset="0"/>
                        <a:cs typeface="Times New Roman" pitchFamily="18" charset="0"/>
                      </a:rPr>
                      <a:t>ΝΑΙ
11%</a:t>
                    </a:r>
                  </a:p>
                </c:rich>
              </c:tx>
              <c:showCatName val="1"/>
              <c:showPercent val="1"/>
            </c:dLbl>
            <c:dLbl>
              <c:idx val="4"/>
              <c:layout/>
              <c:tx>
                <c:rich>
                  <a:bodyPr/>
                  <a:lstStyle/>
                  <a:p>
                    <a:r>
                      <a:rPr lang="el-GR" sz="1600" dirty="0">
                        <a:latin typeface="Times New Roman" pitchFamily="18" charset="0"/>
                        <a:cs typeface="Times New Roman" pitchFamily="18" charset="0"/>
                      </a:rPr>
                      <a:t>ΌΧΙ
89%</a:t>
                    </a:r>
                  </a:p>
                </c:rich>
              </c:tx>
              <c:showCatName val="1"/>
              <c:showPercent val="1"/>
            </c:dLbl>
            <c:showCatName val="1"/>
            <c:showPercent val="1"/>
            <c:showLeaderLines val="1"/>
          </c:dLbls>
          <c:cat>
            <c:strRef>
              <c:f>Φύλλο1!$A$16:$E$16</c:f>
              <c:strCache>
                <c:ptCount val="5"/>
                <c:pt idx="0">
                  <c:v>Ερωτηση 5η</c:v>
                </c:pt>
                <c:pt idx="2">
                  <c:v>ΝΑΙ</c:v>
                </c:pt>
                <c:pt idx="4">
                  <c:v>ΌΧΙ</c:v>
                </c:pt>
              </c:strCache>
            </c:strRef>
          </c:cat>
          <c:val>
            <c:numRef>
              <c:f>Φύλλο1!$A$17:$E$17</c:f>
              <c:numCache>
                <c:formatCode>General</c:formatCode>
                <c:ptCount val="5"/>
                <c:pt idx="2">
                  <c:v>4</c:v>
                </c:pt>
                <c:pt idx="4">
                  <c:v>33</c:v>
                </c:pt>
              </c:numCache>
            </c:numRef>
          </c:val>
        </c:ser>
        <c:dLbls>
          <c:showCatName val="1"/>
          <c:showPercent val="1"/>
        </c:dLbls>
      </c:pie3DChart>
    </c:plotArea>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a:pPr>
            <a:r>
              <a:rPr lang="el-GR" sz="1500" dirty="0">
                <a:latin typeface="Times New Roman" pitchFamily="18" charset="0"/>
                <a:cs typeface="Times New Roman" pitchFamily="18" charset="0"/>
              </a:rPr>
              <a:t>Φοβάστε να </a:t>
            </a:r>
            <a:r>
              <a:rPr lang="el-GR" sz="1500" dirty="0" smtClean="0">
                <a:latin typeface="Times New Roman" pitchFamily="18" charset="0"/>
                <a:cs typeface="Times New Roman" pitchFamily="18" charset="0"/>
              </a:rPr>
              <a:t>χρησιμοποιήσετε </a:t>
            </a:r>
            <a:r>
              <a:rPr lang="el-GR" sz="1500" dirty="0">
                <a:latin typeface="Times New Roman" pitchFamily="18" charset="0"/>
                <a:cs typeface="Times New Roman" pitchFamily="18" charset="0"/>
              </a:rPr>
              <a:t>το αεροπλάνο ως μέσο μεταφοράς</a:t>
            </a:r>
            <a:r>
              <a:rPr lang="en-US" sz="1500" dirty="0">
                <a:latin typeface="Times New Roman" pitchFamily="18" charset="0"/>
                <a:cs typeface="Times New Roman" pitchFamily="18" charset="0"/>
              </a:rPr>
              <a:t>;</a:t>
            </a:r>
            <a:endParaRPr lang="el-GR" sz="1500" dirty="0">
              <a:latin typeface="Times New Roman" pitchFamily="18" charset="0"/>
              <a:cs typeface="Times New Roman" pitchFamily="18" charset="0"/>
            </a:endParaRPr>
          </a:p>
        </c:rich>
      </c:tx>
      <c:layout>
        <c:manualLayout>
          <c:xMode val="edge"/>
          <c:yMode val="edge"/>
          <c:x val="0.18939214513866257"/>
          <c:y val="4.3286392780330786E-2"/>
        </c:manualLayout>
      </c:layout>
    </c:title>
    <c:view3D>
      <c:rotX val="30"/>
      <c:perspective val="30"/>
    </c:view3D>
    <c:plotArea>
      <c:layout/>
      <c:pie3DChart>
        <c:varyColors val="1"/>
        <c:ser>
          <c:idx val="0"/>
          <c:order val="0"/>
          <c:explosion val="25"/>
          <c:dLbls>
            <c:dLbl>
              <c:idx val="2"/>
              <c:layout>
                <c:manualLayout>
                  <c:x val="0.2202042987869765"/>
                  <c:y val="6.4588866690171179E-2"/>
                </c:manualLayout>
              </c:layout>
              <c:tx>
                <c:rich>
                  <a:bodyPr/>
                  <a:lstStyle/>
                  <a:p>
                    <a:r>
                      <a:rPr lang="el-GR" dirty="0">
                        <a:latin typeface="Times New Roman" pitchFamily="18" charset="0"/>
                        <a:cs typeface="Times New Roman" pitchFamily="18" charset="0"/>
                      </a:rPr>
                      <a:t>ΝΑΙ
16%</a:t>
                    </a:r>
                  </a:p>
                </c:rich>
              </c:tx>
              <c:showCatName val="1"/>
              <c:showPercent val="1"/>
            </c:dLbl>
            <c:dLbl>
              <c:idx val="4"/>
              <c:layout/>
              <c:tx>
                <c:rich>
                  <a:bodyPr/>
                  <a:lstStyle/>
                  <a:p>
                    <a:r>
                      <a:rPr lang="el-GR" dirty="0">
                        <a:latin typeface="Times New Roman" pitchFamily="18" charset="0"/>
                        <a:cs typeface="Times New Roman" pitchFamily="18" charset="0"/>
                      </a:rPr>
                      <a:t>ΌΧΙ
84%</a:t>
                    </a:r>
                  </a:p>
                </c:rich>
              </c:tx>
              <c:showCatName val="1"/>
              <c:showPercent val="1"/>
            </c:dLbl>
            <c:showCatName val="1"/>
            <c:showPercent val="1"/>
            <c:showLeaderLines val="1"/>
          </c:dLbls>
          <c:cat>
            <c:strRef>
              <c:f>Φύλλο1!$A$13:$E$13</c:f>
              <c:strCache>
                <c:ptCount val="5"/>
                <c:pt idx="0">
                  <c:v>Ερωτηση 5η</c:v>
                </c:pt>
                <c:pt idx="2">
                  <c:v>ΝΑΙ</c:v>
                </c:pt>
                <c:pt idx="4">
                  <c:v>ΌΧΙ</c:v>
                </c:pt>
              </c:strCache>
            </c:strRef>
          </c:cat>
          <c:val>
            <c:numRef>
              <c:f>Φύλλο1!$A$14:$E$14</c:f>
              <c:numCache>
                <c:formatCode>General</c:formatCode>
                <c:ptCount val="5"/>
                <c:pt idx="2">
                  <c:v>6</c:v>
                </c:pt>
                <c:pt idx="4">
                  <c:v>31</c:v>
                </c:pt>
              </c:numCache>
            </c:numRef>
          </c:val>
        </c:ser>
        <c:dLbls>
          <c:showCatName val="1"/>
          <c:showPercent val="1"/>
        </c:dLbls>
      </c:pie3DChart>
    </c:plotArea>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30"/>
  <c:chart>
    <c:title>
      <c:tx>
        <c:rich>
          <a:bodyPr/>
          <a:lstStyle/>
          <a:p>
            <a:pPr>
              <a:defRPr/>
            </a:pPr>
            <a:r>
              <a:rPr lang="el-GR" sz="1600" dirty="0">
                <a:latin typeface="Times New Roman" pitchFamily="18" charset="0"/>
                <a:cs typeface="Times New Roman" pitchFamily="18" charset="0"/>
              </a:rPr>
              <a:t>Γνωρίζετε πότε εφευρέθηκε το αεροπλάνο</a:t>
            </a:r>
            <a:r>
              <a:rPr lang="en-US" sz="1600" dirty="0">
                <a:latin typeface="Times New Roman" pitchFamily="18" charset="0"/>
                <a:cs typeface="Times New Roman" pitchFamily="18" charset="0"/>
              </a:rPr>
              <a:t>;</a:t>
            </a:r>
            <a:endParaRPr lang="el-GR" sz="1600" dirty="0">
              <a:latin typeface="Times New Roman" pitchFamily="18" charset="0"/>
              <a:cs typeface="Times New Roman" pitchFamily="18" charset="0"/>
            </a:endParaRPr>
          </a:p>
        </c:rich>
      </c:tx>
      <c:layout>
        <c:manualLayout>
          <c:xMode val="edge"/>
          <c:yMode val="edge"/>
          <c:x val="0.11890467663815078"/>
          <c:y val="2.5869806709620115E-2"/>
        </c:manualLayout>
      </c:layout>
    </c:title>
    <c:view3D>
      <c:rotX val="30"/>
      <c:perspective val="30"/>
    </c:view3D>
    <c:plotArea>
      <c:layout/>
      <c:pie3DChart>
        <c:varyColors val="1"/>
        <c:ser>
          <c:idx val="0"/>
          <c:order val="0"/>
          <c:explosion val="33"/>
          <c:dPt>
            <c:idx val="2"/>
            <c:explosion val="0"/>
          </c:dPt>
          <c:dLbls>
            <c:dLbl>
              <c:idx val="2"/>
              <c:layout>
                <c:manualLayout>
                  <c:x val="2.6514790812207114E-2"/>
                  <c:y val="6.0436765686056694E-2"/>
                </c:manualLayout>
              </c:layout>
              <c:tx>
                <c:rich>
                  <a:bodyPr/>
                  <a:lstStyle/>
                  <a:p>
                    <a:r>
                      <a:rPr lang="el-GR" sz="1500" dirty="0" err="1">
                        <a:latin typeface="Times New Roman" pitchFamily="18" charset="0"/>
                        <a:cs typeface="Times New Roman" pitchFamily="18" charset="0"/>
                      </a:rPr>
                      <a:t>Σωστα</a:t>
                    </a:r>
                    <a:r>
                      <a:rPr lang="el-GR" sz="1500" dirty="0">
                        <a:latin typeface="Times New Roman" pitchFamily="18" charset="0"/>
                        <a:cs typeface="Times New Roman" pitchFamily="18" charset="0"/>
                      </a:rPr>
                      <a:t> 
46%</a:t>
                    </a:r>
                  </a:p>
                </c:rich>
              </c:tx>
              <c:showCatName val="1"/>
              <c:showPercent val="1"/>
            </c:dLbl>
            <c:dLbl>
              <c:idx val="4"/>
              <c:layout/>
              <c:tx>
                <c:rich>
                  <a:bodyPr/>
                  <a:lstStyle/>
                  <a:p>
                    <a:r>
                      <a:rPr lang="el-GR" sz="1500" dirty="0" err="1">
                        <a:latin typeface="Times New Roman" pitchFamily="18" charset="0"/>
                        <a:cs typeface="Times New Roman" pitchFamily="18" charset="0"/>
                      </a:rPr>
                      <a:t>Λαθος</a:t>
                    </a:r>
                    <a:r>
                      <a:rPr lang="el-GR" sz="1500" dirty="0">
                        <a:latin typeface="Times New Roman" pitchFamily="18" charset="0"/>
                        <a:cs typeface="Times New Roman" pitchFamily="18" charset="0"/>
                      </a:rPr>
                      <a:t> </a:t>
                    </a:r>
                    <a:r>
                      <a:rPr lang="el-GR" sz="1600" dirty="0">
                        <a:latin typeface="Times New Roman" pitchFamily="18" charset="0"/>
                        <a:cs typeface="Times New Roman" pitchFamily="18" charset="0"/>
                      </a:rPr>
                      <a:t>
54%</a:t>
                    </a:r>
                  </a:p>
                </c:rich>
              </c:tx>
              <c:showCatName val="1"/>
              <c:showPercent val="1"/>
            </c:dLbl>
            <c:showCatName val="1"/>
            <c:showPercent val="1"/>
          </c:dLbls>
          <c:cat>
            <c:strRef>
              <c:f>Φύλλο1!$A$4:$E$4</c:f>
              <c:strCache>
                <c:ptCount val="5"/>
                <c:pt idx="0">
                  <c:v>Ερωτηση 1η</c:v>
                </c:pt>
                <c:pt idx="2">
                  <c:v>Σωστα </c:v>
                </c:pt>
                <c:pt idx="4">
                  <c:v>Λαθος </c:v>
                </c:pt>
              </c:strCache>
            </c:strRef>
          </c:cat>
          <c:val>
            <c:numRef>
              <c:f>Φύλλο1!$A$5:$E$5</c:f>
              <c:numCache>
                <c:formatCode>General</c:formatCode>
                <c:ptCount val="5"/>
                <c:pt idx="2">
                  <c:v>17</c:v>
                </c:pt>
                <c:pt idx="4">
                  <c:v>20</c:v>
                </c:pt>
              </c:numCache>
            </c:numRef>
          </c:val>
        </c:ser>
        <c:dLbls>
          <c:showCatName val="1"/>
          <c:showPercent val="1"/>
        </c:dLbls>
      </c:pie3DChart>
    </c:plotArea>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a:pPr>
            <a:r>
              <a:rPr lang="el-GR" sz="1500" dirty="0">
                <a:latin typeface="Times New Roman" pitchFamily="18" charset="0"/>
                <a:cs typeface="Times New Roman" pitchFamily="18" charset="0"/>
              </a:rPr>
              <a:t>Γνωρίζετε</a:t>
            </a:r>
            <a:r>
              <a:rPr lang="el-GR" dirty="0"/>
              <a:t> </a:t>
            </a:r>
            <a:r>
              <a:rPr lang="el-GR" sz="1500" dirty="0">
                <a:latin typeface="Times New Roman" pitchFamily="18" charset="0"/>
                <a:cs typeface="Times New Roman" pitchFamily="18" charset="0"/>
              </a:rPr>
              <a:t>πότε εφευρέθηκε </a:t>
            </a:r>
            <a:r>
              <a:rPr lang="el-GR" sz="1600" dirty="0">
                <a:latin typeface="Times New Roman" pitchFamily="18" charset="0"/>
                <a:cs typeface="Times New Roman" pitchFamily="18" charset="0"/>
              </a:rPr>
              <a:t>το αεροπλάνο</a:t>
            </a:r>
            <a:r>
              <a:rPr lang="en-US" sz="1600" dirty="0">
                <a:latin typeface="Times New Roman" pitchFamily="18" charset="0"/>
                <a:cs typeface="Times New Roman" pitchFamily="18" charset="0"/>
              </a:rPr>
              <a:t>;</a:t>
            </a:r>
            <a:endParaRPr lang="el-GR" sz="1600" dirty="0">
              <a:latin typeface="Times New Roman" pitchFamily="18" charset="0"/>
              <a:cs typeface="Times New Roman" pitchFamily="18" charset="0"/>
            </a:endParaRPr>
          </a:p>
        </c:rich>
      </c:tx>
      <c:layout>
        <c:manualLayout>
          <c:xMode val="edge"/>
          <c:yMode val="edge"/>
          <c:x val="0.22243862899490505"/>
          <c:y val="4.6204620462046313E-2"/>
        </c:manualLayout>
      </c:layout>
    </c:title>
    <c:view3D>
      <c:rotX val="30"/>
      <c:perspective val="30"/>
    </c:view3D>
    <c:plotArea>
      <c:layout/>
      <c:pie3DChart>
        <c:varyColors val="1"/>
        <c:ser>
          <c:idx val="0"/>
          <c:order val="0"/>
          <c:explosion val="18"/>
          <c:dPt>
            <c:idx val="2"/>
            <c:explosion val="9"/>
          </c:dPt>
          <c:dLbls>
            <c:dLbl>
              <c:idx val="2"/>
              <c:layout>
                <c:manualLayout>
                  <c:x val="0.2143366348673697"/>
                  <c:y val="0.25225282627823309"/>
                </c:manualLayout>
              </c:layout>
              <c:tx>
                <c:rich>
                  <a:bodyPr/>
                  <a:lstStyle/>
                  <a:p>
                    <a:r>
                      <a:rPr lang="el-GR" sz="1500" dirty="0" err="1">
                        <a:latin typeface="Times New Roman" pitchFamily="18" charset="0"/>
                        <a:cs typeface="Times New Roman" pitchFamily="18" charset="0"/>
                      </a:rPr>
                      <a:t>Σωστο 
22%</a:t>
                    </a:r>
                    <a:endParaRPr lang="el-GR" sz="1500" dirty="0">
                      <a:latin typeface="Times New Roman" pitchFamily="18" charset="0"/>
                      <a:cs typeface="Times New Roman" pitchFamily="18" charset="0"/>
                    </a:endParaRPr>
                  </a:p>
                </c:rich>
              </c:tx>
              <c:showCatName val="1"/>
              <c:showPercent val="1"/>
            </c:dLbl>
            <c:dLbl>
              <c:idx val="4"/>
              <c:layout/>
              <c:tx>
                <c:rich>
                  <a:bodyPr/>
                  <a:lstStyle/>
                  <a:p>
                    <a:r>
                      <a:rPr lang="el-GR" sz="1500" dirty="0" err="1">
                        <a:latin typeface="Times New Roman" pitchFamily="18" charset="0"/>
                        <a:cs typeface="Times New Roman" pitchFamily="18" charset="0"/>
                      </a:rPr>
                      <a:t>Λαθος</a:t>
                    </a:r>
                    <a:r>
                      <a:rPr lang="el-GR" sz="1500" dirty="0">
                        <a:latin typeface="Times New Roman" pitchFamily="18" charset="0"/>
                        <a:cs typeface="Times New Roman" pitchFamily="18" charset="0"/>
                      </a:rPr>
                      <a:t>
78%</a:t>
                    </a:r>
                  </a:p>
                </c:rich>
              </c:tx>
              <c:showCatName val="1"/>
              <c:showPercent val="1"/>
            </c:dLbl>
            <c:showCatName val="1"/>
            <c:showPercent val="1"/>
          </c:dLbls>
          <c:cat>
            <c:strRef>
              <c:f>Φύλλο1!$A$1:$E$1</c:f>
              <c:strCache>
                <c:ptCount val="5"/>
                <c:pt idx="0">
                  <c:v>Ερωτηση 1η</c:v>
                </c:pt>
                <c:pt idx="2">
                  <c:v>Σωστο </c:v>
                </c:pt>
                <c:pt idx="4">
                  <c:v>Λαθος</c:v>
                </c:pt>
              </c:strCache>
            </c:strRef>
          </c:cat>
          <c:val>
            <c:numRef>
              <c:f>Φύλλο1!$A$2:$E$2</c:f>
              <c:numCache>
                <c:formatCode>General</c:formatCode>
                <c:ptCount val="5"/>
                <c:pt idx="2">
                  <c:v>8</c:v>
                </c:pt>
                <c:pt idx="4">
                  <c:v>29</c:v>
                </c:pt>
              </c:numCache>
            </c:numRef>
          </c:val>
        </c:ser>
        <c:dLbls>
          <c:showCatName val="1"/>
          <c:showPercent val="1"/>
        </c:dLbls>
      </c:pie3DChart>
    </c:plotArea>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lang="el-GR" sz="1100" b="1" i="0" u="none" strike="noStrike" kern="1200" baseline="0" dirty="0">
                <a:solidFill>
                  <a:srgbClr val="000000"/>
                </a:solidFill>
                <a:latin typeface="+mn-lt"/>
                <a:ea typeface="+mn-ea"/>
                <a:cs typeface="+mn-cs"/>
              </a:defRPr>
            </a:pPr>
            <a:r>
              <a:rPr lang="el-GR" sz="1600" b="1" i="0" u="none" strike="noStrike" kern="1200" baseline="0" dirty="0">
                <a:solidFill>
                  <a:srgbClr val="000000"/>
                </a:solidFill>
                <a:latin typeface="Times New Roman" pitchFamily="18" charset="0"/>
                <a:ea typeface="+mn-ea"/>
                <a:cs typeface="Times New Roman" pitchFamily="18" charset="0"/>
              </a:rPr>
              <a:t>Γνωρίζετε ποιά ειναι τα βασικά μέρη του αεροπλάνου;</a:t>
            </a:r>
          </a:p>
        </c:rich>
      </c:tx>
      <c:layout/>
    </c:title>
    <c:view3D>
      <c:rotX val="30"/>
      <c:perspective val="30"/>
    </c:view3D>
    <c:plotArea>
      <c:layout>
        <c:manualLayout>
          <c:layoutTarget val="inner"/>
          <c:xMode val="edge"/>
          <c:yMode val="edge"/>
          <c:x val="8.1082761819615295E-2"/>
          <c:y val="0.61078078174237149"/>
          <c:w val="0.77279384974664167"/>
          <c:h val="0.29127176311193537"/>
        </c:manualLayout>
      </c:layout>
      <c:pie3DChart>
        <c:varyColors val="1"/>
        <c:ser>
          <c:idx val="0"/>
          <c:order val="0"/>
          <c:explosion val="36"/>
          <c:dPt>
            <c:idx val="2"/>
            <c:explosion val="7"/>
          </c:dPt>
          <c:dLbls>
            <c:dLbl>
              <c:idx val="2"/>
              <c:layout>
                <c:manualLayout>
                  <c:x val="-8.9047868318501804E-3"/>
                  <c:y val="-4.9009263289325061E-3"/>
                </c:manualLayout>
              </c:layout>
              <c:tx>
                <c:rich>
                  <a:bodyPr/>
                  <a:lstStyle/>
                  <a:p>
                    <a:r>
                      <a:rPr lang="el-GR" sz="1400" dirty="0" smtClean="0"/>
                      <a:t>Σ</a:t>
                    </a:r>
                    <a:r>
                      <a:rPr lang="el-GR" sz="1600" dirty="0" smtClean="0"/>
                      <a:t>ωστά 41</a:t>
                    </a:r>
                    <a:r>
                      <a:rPr lang="el-GR" sz="1600" dirty="0"/>
                      <a:t>%</a:t>
                    </a:r>
                  </a:p>
                </c:rich>
              </c:tx>
              <c:showCatName val="1"/>
              <c:showPercent val="1"/>
            </c:dLbl>
            <c:dLbl>
              <c:idx val="4"/>
              <c:layout/>
              <c:tx>
                <c:rich>
                  <a:bodyPr/>
                  <a:lstStyle/>
                  <a:p>
                    <a:r>
                      <a:rPr lang="el-GR" sz="1400" dirty="0" smtClean="0"/>
                      <a:t>Λάθο</a:t>
                    </a:r>
                    <a:r>
                      <a:rPr lang="el-GR" sz="1400" baseline="0" dirty="0" smtClean="0"/>
                      <a:t>ς</a:t>
                    </a:r>
                    <a:r>
                      <a:rPr lang="el-GR" sz="1400" dirty="0"/>
                      <a:t>
59%</a:t>
                    </a:r>
                  </a:p>
                </c:rich>
              </c:tx>
              <c:showCatName val="1"/>
              <c:showPercent val="1"/>
            </c:dLbl>
            <c:txPr>
              <a:bodyPr/>
              <a:lstStyle/>
              <a:p>
                <a:pPr>
                  <a:defRPr sz="1400"/>
                </a:pPr>
                <a:endParaRPr lang="el-GR"/>
              </a:p>
            </c:txPr>
            <c:showCatName val="1"/>
            <c:showPercent val="1"/>
          </c:dLbls>
          <c:cat>
            <c:strRef>
              <c:f>Φύλλο1!$A$10:$E$10</c:f>
              <c:strCache>
                <c:ptCount val="5"/>
                <c:pt idx="0">
                  <c:v>Ερωτηση 3η</c:v>
                </c:pt>
                <c:pt idx="2">
                  <c:v>Σωστα</c:v>
                </c:pt>
                <c:pt idx="4">
                  <c:v>Λαθος</c:v>
                </c:pt>
              </c:strCache>
            </c:strRef>
          </c:cat>
          <c:val>
            <c:numRef>
              <c:f>Φύλλο1!$A$11:$E$11</c:f>
              <c:numCache>
                <c:formatCode>General</c:formatCode>
                <c:ptCount val="5"/>
                <c:pt idx="2">
                  <c:v>15</c:v>
                </c:pt>
                <c:pt idx="4">
                  <c:v>22</c:v>
                </c:pt>
              </c:numCache>
            </c:numRef>
          </c:val>
        </c:ser>
        <c:dLbls>
          <c:showCatName val="1"/>
          <c:showPercent val="1"/>
        </c:dLbls>
      </c:pie3DChart>
    </c:plotArea>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lang="el-GR" sz="1100" b="1" i="0" u="none" strike="noStrike" kern="1200" baseline="0" dirty="0">
                <a:solidFill>
                  <a:srgbClr val="000000"/>
                </a:solidFill>
                <a:latin typeface="+mn-lt"/>
                <a:ea typeface="+mn-ea"/>
                <a:cs typeface="+mn-cs"/>
              </a:defRPr>
            </a:pPr>
            <a:r>
              <a:rPr lang="el-GR" sz="1600" b="1" i="0" u="none" strike="noStrike" kern="1200" baseline="0" dirty="0">
                <a:solidFill>
                  <a:srgbClr val="000000"/>
                </a:solidFill>
                <a:latin typeface="Times New Roman" pitchFamily="18" charset="0"/>
                <a:ea typeface="+mn-ea"/>
                <a:cs typeface="Times New Roman" pitchFamily="18" charset="0"/>
              </a:rPr>
              <a:t>Γνωρίζετε ποιά είναι τα βασικά μέρη του αεροπλάνου</a:t>
            </a:r>
            <a:r>
              <a:rPr lang="el-GR" sz="1100" b="1" i="0" u="none" strike="noStrike" kern="1200" baseline="0" dirty="0">
                <a:solidFill>
                  <a:srgbClr val="000000"/>
                </a:solidFill>
                <a:latin typeface="Times New Roman" pitchFamily="18" charset="0"/>
                <a:ea typeface="+mn-ea"/>
                <a:cs typeface="Times New Roman" pitchFamily="18" charset="0"/>
              </a:rPr>
              <a:t>;</a:t>
            </a:r>
          </a:p>
        </c:rich>
      </c:tx>
      <c:layout>
        <c:manualLayout>
          <c:xMode val="edge"/>
          <c:yMode val="edge"/>
          <c:x val="0.12799588154374594"/>
          <c:y val="3.2407564439060496E-2"/>
        </c:manualLayout>
      </c:layout>
    </c:title>
    <c:view3D>
      <c:rotX val="30"/>
      <c:perspective val="30"/>
    </c:view3D>
    <c:plotArea>
      <c:layout/>
      <c:pie3DChart>
        <c:varyColors val="1"/>
        <c:ser>
          <c:idx val="0"/>
          <c:order val="0"/>
          <c:dPt>
            <c:idx val="4"/>
            <c:explosion val="27"/>
          </c:dPt>
          <c:dLbls>
            <c:dLbl>
              <c:idx val="2"/>
              <c:layout>
                <c:manualLayout>
                  <c:x val="7.7739523431379409E-2"/>
                  <c:y val="9.5998907551550008E-2"/>
                </c:manualLayout>
              </c:layout>
              <c:tx>
                <c:rich>
                  <a:bodyPr/>
                  <a:lstStyle/>
                  <a:p>
                    <a:r>
                      <a:rPr lang="el-GR" sz="1400" dirty="0" smtClean="0"/>
                      <a:t>Σωστά</a:t>
                    </a:r>
                    <a:r>
                      <a:rPr lang="el-GR" sz="1400" dirty="0"/>
                      <a:t>
35%</a:t>
                    </a:r>
                  </a:p>
                </c:rich>
              </c:tx>
              <c:showCatName val="1"/>
              <c:showPercent val="1"/>
            </c:dLbl>
            <c:dLbl>
              <c:idx val="4"/>
              <c:layout>
                <c:manualLayout>
                  <c:x val="-2.9059783403985935E-3"/>
                  <c:y val="-4.9624707079872037E-2"/>
                </c:manualLayout>
              </c:layout>
              <c:tx>
                <c:rich>
                  <a:bodyPr/>
                  <a:lstStyle/>
                  <a:p>
                    <a:r>
                      <a:rPr lang="el-GR" sz="1400" dirty="0" smtClean="0"/>
                      <a:t>Λάθος</a:t>
                    </a:r>
                    <a:r>
                      <a:rPr lang="el-GR" sz="1050" dirty="0"/>
                      <a:t>
</a:t>
                    </a:r>
                    <a:r>
                      <a:rPr lang="el-GR" sz="1400" dirty="0"/>
                      <a:t>65%</a:t>
                    </a:r>
                  </a:p>
                </c:rich>
              </c:tx>
              <c:showCatName val="1"/>
              <c:showPercent val="1"/>
            </c:dLbl>
            <c:txPr>
              <a:bodyPr/>
              <a:lstStyle/>
              <a:p>
                <a:pPr>
                  <a:defRPr sz="1400"/>
                </a:pPr>
                <a:endParaRPr lang="el-GR"/>
              </a:p>
            </c:txPr>
            <c:showCatName val="1"/>
            <c:showPercent val="1"/>
          </c:dLbls>
          <c:cat>
            <c:strRef>
              <c:f>Φύλλο1!$A$7:$E$7</c:f>
              <c:strCache>
                <c:ptCount val="5"/>
                <c:pt idx="0">
                  <c:v>Ερωτηση 3η</c:v>
                </c:pt>
                <c:pt idx="2">
                  <c:v>Σωστο</c:v>
                </c:pt>
                <c:pt idx="4">
                  <c:v>Λαθος</c:v>
                </c:pt>
              </c:strCache>
            </c:strRef>
          </c:cat>
          <c:val>
            <c:numRef>
              <c:f>Φύλλο1!$A$8:$E$8</c:f>
              <c:numCache>
                <c:formatCode>General</c:formatCode>
                <c:ptCount val="5"/>
                <c:pt idx="2">
                  <c:v>13</c:v>
                </c:pt>
                <c:pt idx="4">
                  <c:v>24</c:v>
                </c:pt>
              </c:numCache>
            </c:numRef>
          </c:val>
        </c:ser>
        <c:dLbls>
          <c:showCatName val="1"/>
          <c:showPercent val="1"/>
        </c:dLbls>
      </c:pie3DChart>
    </c:plotArea>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lang="el-GR" sz="1100" b="1" i="0" u="none" strike="noStrike" kern="1200" baseline="0" dirty="0">
                <a:solidFill>
                  <a:srgbClr val="000000"/>
                </a:solidFill>
                <a:latin typeface="+mn-lt"/>
                <a:ea typeface="+mn-ea"/>
                <a:cs typeface="+mn-cs"/>
              </a:defRPr>
            </a:pPr>
            <a:r>
              <a:rPr lang="el-GR" sz="1600" b="1" i="0" u="none" strike="noStrike" kern="1200" baseline="0" dirty="0">
                <a:solidFill>
                  <a:srgbClr val="000000"/>
                </a:solidFill>
                <a:latin typeface="Times New Roman" pitchFamily="18" charset="0"/>
                <a:ea typeface="+mn-ea"/>
                <a:cs typeface="Times New Roman" pitchFamily="18" charset="0"/>
              </a:rPr>
              <a:t>Έχετε ταξιδέψει ποτέ με αεροπλάνο;</a:t>
            </a:r>
          </a:p>
        </c:rich>
      </c:tx>
      <c:layout>
        <c:manualLayout>
          <c:xMode val="edge"/>
          <c:yMode val="edge"/>
          <c:x val="0.10383946500456639"/>
          <c:y val="5.4471303610424175E-2"/>
        </c:manualLayout>
      </c:layout>
    </c:title>
    <c:view3D>
      <c:rotX val="30"/>
      <c:perspective val="30"/>
    </c:view3D>
    <c:plotArea>
      <c:layout>
        <c:manualLayout>
          <c:layoutTarget val="inner"/>
          <c:xMode val="edge"/>
          <c:yMode val="edge"/>
          <c:x val="0.12047081857431383"/>
          <c:y val="0.46212085440186135"/>
          <c:w val="0.75013974836866604"/>
          <c:h val="0.42631632881672332"/>
        </c:manualLayout>
      </c:layout>
      <c:pie3DChart>
        <c:varyColors val="1"/>
        <c:ser>
          <c:idx val="0"/>
          <c:order val="0"/>
          <c:explosion val="22"/>
          <c:dLbls>
            <c:txPr>
              <a:bodyPr/>
              <a:lstStyle/>
              <a:p>
                <a:pPr>
                  <a:defRPr sz="1400"/>
                </a:pPr>
                <a:endParaRPr lang="el-GR"/>
              </a:p>
            </c:txPr>
            <c:showCatName val="1"/>
            <c:showPercent val="1"/>
          </c:dLbls>
          <c:cat>
            <c:strRef>
              <c:f>Φύλλο1!$A$13:$E$13</c:f>
              <c:strCache>
                <c:ptCount val="5"/>
                <c:pt idx="0">
                  <c:v>Ερωτηση 4η</c:v>
                </c:pt>
                <c:pt idx="2">
                  <c:v>ΝΑΙ</c:v>
                </c:pt>
                <c:pt idx="4">
                  <c:v>ΌΧΙ</c:v>
                </c:pt>
              </c:strCache>
            </c:strRef>
          </c:cat>
          <c:val>
            <c:numRef>
              <c:f>Φύλλο1!$A$14:$E$14</c:f>
              <c:numCache>
                <c:formatCode>General</c:formatCode>
                <c:ptCount val="5"/>
                <c:pt idx="2">
                  <c:v>31</c:v>
                </c:pt>
                <c:pt idx="4">
                  <c:v>6</c:v>
                </c:pt>
              </c:numCache>
            </c:numRef>
          </c:val>
        </c:ser>
        <c:dLbls>
          <c:showCatName val="1"/>
          <c:showPercent val="1"/>
        </c:dLbls>
      </c:pie3DChart>
    </c:plotArea>
    <c:plotVisOnly val="1"/>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6"/>
  <c:chart>
    <c:title>
      <c:tx>
        <c:rich>
          <a:bodyPr/>
          <a:lstStyle/>
          <a:p>
            <a:pPr>
              <a:defRPr lang="el-GR" sz="1100" b="1" i="0" u="none" strike="noStrike" kern="1200" baseline="0" dirty="0">
                <a:solidFill>
                  <a:srgbClr val="000000"/>
                </a:solidFill>
                <a:latin typeface="+mn-lt"/>
                <a:ea typeface="+mn-ea"/>
                <a:cs typeface="+mn-cs"/>
              </a:defRPr>
            </a:pPr>
            <a:r>
              <a:rPr lang="el-GR" sz="1600" b="1" i="0" u="none" strike="noStrike" kern="1200" baseline="0" dirty="0">
                <a:solidFill>
                  <a:srgbClr val="000000"/>
                </a:solidFill>
                <a:latin typeface="Times New Roman" pitchFamily="18" charset="0"/>
                <a:ea typeface="+mn-ea"/>
                <a:cs typeface="Times New Roman" pitchFamily="18" charset="0"/>
              </a:rPr>
              <a:t>Έχετε ταξιδέψει ποτέ με αεροπλάνο;</a:t>
            </a:r>
          </a:p>
        </c:rich>
      </c:tx>
      <c:layout>
        <c:manualLayout>
          <c:xMode val="edge"/>
          <c:yMode val="edge"/>
          <c:x val="9.3842233357194008E-2"/>
          <c:y val="3.8834971248360856E-2"/>
        </c:manualLayout>
      </c:layout>
    </c:title>
    <c:view3D>
      <c:rotX val="30"/>
      <c:perspective val="30"/>
    </c:view3D>
    <c:plotArea>
      <c:layout/>
      <c:pie3DChart>
        <c:varyColors val="1"/>
        <c:ser>
          <c:idx val="0"/>
          <c:order val="0"/>
          <c:explosion val="34"/>
          <c:dLbls>
            <c:dLbl>
              <c:idx val="4"/>
              <c:layout>
                <c:manualLayout>
                  <c:x val="-0.18012537862812009"/>
                  <c:y val="0.19446896346106401"/>
                </c:manualLayout>
              </c:layout>
              <c:showCatName val="1"/>
              <c:showPercent val="1"/>
            </c:dLbl>
            <c:txPr>
              <a:bodyPr/>
              <a:lstStyle/>
              <a:p>
                <a:pPr>
                  <a:defRPr sz="1400"/>
                </a:pPr>
                <a:endParaRPr lang="el-GR"/>
              </a:p>
            </c:txPr>
            <c:showCatName val="1"/>
            <c:showPercent val="1"/>
          </c:dLbls>
          <c:cat>
            <c:strRef>
              <c:f>Φύλλο1!$A$10:$E$10</c:f>
              <c:strCache>
                <c:ptCount val="5"/>
                <c:pt idx="0">
                  <c:v>Ερωτηση 4η</c:v>
                </c:pt>
                <c:pt idx="2">
                  <c:v>ΝΑΙ</c:v>
                </c:pt>
                <c:pt idx="4">
                  <c:v>ΌΧΙ</c:v>
                </c:pt>
              </c:strCache>
            </c:strRef>
          </c:cat>
          <c:val>
            <c:numRef>
              <c:f>Φύλλο1!$A$11:$E$11</c:f>
              <c:numCache>
                <c:formatCode>General</c:formatCode>
                <c:ptCount val="5"/>
                <c:pt idx="2">
                  <c:v>33</c:v>
                </c:pt>
                <c:pt idx="4">
                  <c:v>4</c:v>
                </c:pt>
              </c:numCache>
            </c:numRef>
          </c:val>
        </c:ser>
        <c:dLbls>
          <c:showCatName val="1"/>
          <c:showPercent val="1"/>
        </c:dLbls>
      </c:pie3DChart>
    </c:plotArea>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C00B15-14B6-49A7-8DC6-33B288F5C7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C00B15-14B6-49A7-8DC6-33B288F5C75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l-GR" smtClean="0"/>
              <a:t>Kλικ για επεξεργασία του τίτλου</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l-GR" smtClean="0"/>
              <a:t>Κάντε κλικ για να επεξεργαστείτε τον υπότιτλο του υποδείγματος</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A573C0F6-E31E-4B3D-B725-06D518D5509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FC6408B-4129-42ED-AF4A-B87ED039C4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39025" y="274638"/>
            <a:ext cx="158115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693988" y="274638"/>
            <a:ext cx="4592637"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CB4ED67B-589B-43A7-BC2F-5909F5B3D89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871F3DB0-2D2B-4ED7-9F53-6F6B20B80E2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D80AF9AA-7665-4E20-B41E-65CC5F1D5D7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1C2C54FC-DE0B-4EA5-B7C2-FB3FE8243B4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45648422-E50F-4291-8E67-3FF84ED3AE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endParaRPr lang="en-US"/>
          </a:p>
        </p:txBody>
      </p:sp>
      <p:sp>
        <p:nvSpPr>
          <p:cNvPr id="9" name="8 - Θέση αριθμού διαφάνειας"/>
          <p:cNvSpPr>
            <a:spLocks noGrp="1"/>
          </p:cNvSpPr>
          <p:nvPr>
            <p:ph type="sldNum" sz="quarter" idx="12"/>
          </p:nvPr>
        </p:nvSpPr>
        <p:spPr/>
        <p:txBody>
          <a:bodyPr/>
          <a:lstStyle>
            <a:lvl1pPr>
              <a:defRPr/>
            </a:lvl1pPr>
          </a:lstStyle>
          <a:p>
            <a:fld id="{45247FF5-CF38-4451-85F3-E3BCCAE7196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endParaRPr lang="en-US"/>
          </a:p>
        </p:txBody>
      </p:sp>
      <p:sp>
        <p:nvSpPr>
          <p:cNvPr id="5" name="4 - Θέση αριθμού διαφάνειας"/>
          <p:cNvSpPr>
            <a:spLocks noGrp="1"/>
          </p:cNvSpPr>
          <p:nvPr>
            <p:ph type="sldNum" sz="quarter" idx="12"/>
          </p:nvPr>
        </p:nvSpPr>
        <p:spPr/>
        <p:txBody>
          <a:bodyPr/>
          <a:lstStyle>
            <a:lvl1pPr>
              <a:defRPr/>
            </a:lvl1pPr>
          </a:lstStyle>
          <a:p>
            <a:fld id="{2B98DA39-3C8A-4641-A72A-DEECFB87653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endParaRPr lang="en-US"/>
          </a:p>
        </p:txBody>
      </p:sp>
      <p:sp>
        <p:nvSpPr>
          <p:cNvPr id="4" name="3 - Θέση αριθμού διαφάνειας"/>
          <p:cNvSpPr>
            <a:spLocks noGrp="1"/>
          </p:cNvSpPr>
          <p:nvPr>
            <p:ph type="sldNum" sz="quarter" idx="12"/>
          </p:nvPr>
        </p:nvSpPr>
        <p:spPr/>
        <p:txBody>
          <a:bodyPr/>
          <a:lstStyle>
            <a:lvl1pPr>
              <a:defRPr/>
            </a:lvl1pPr>
          </a:lstStyle>
          <a:p>
            <a:fld id="{05EB3262-ED66-4D4C-8A14-5D79CCCB687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BBB88A6A-AB76-4624-B8B6-A13A3B9297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365C77F0-D438-40B1-B442-3B0E0E26C5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11A29E3F-9DE1-47DF-BD55-B8AC51D4DC6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01A60DF3-9A45-43E0-9698-CF18F331C48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6225" y="274638"/>
            <a:ext cx="2055813"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5613" y="274638"/>
            <a:ext cx="6018212"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9916B7E8-CB59-4644-903E-FC0FDF530B5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78C07801-168A-487D-9B72-D390F7754E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E8DE13EE-41DF-481D-98CC-D97A06AD68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endParaRPr lang="en-US"/>
          </a:p>
        </p:txBody>
      </p:sp>
      <p:sp>
        <p:nvSpPr>
          <p:cNvPr id="9" name="8 - Θέση αριθμού διαφάνειας"/>
          <p:cNvSpPr>
            <a:spLocks noGrp="1"/>
          </p:cNvSpPr>
          <p:nvPr>
            <p:ph type="sldNum" sz="quarter" idx="12"/>
          </p:nvPr>
        </p:nvSpPr>
        <p:spPr/>
        <p:txBody>
          <a:bodyPr/>
          <a:lstStyle>
            <a:lvl1pPr>
              <a:defRPr/>
            </a:lvl1pPr>
          </a:lstStyle>
          <a:p>
            <a:fld id="{4C96057C-2959-419B-8A18-FC61A4B0C3A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endParaRPr lang="en-US"/>
          </a:p>
        </p:txBody>
      </p:sp>
      <p:sp>
        <p:nvSpPr>
          <p:cNvPr id="5" name="4 - Θέση αριθμού διαφάνειας"/>
          <p:cNvSpPr>
            <a:spLocks noGrp="1"/>
          </p:cNvSpPr>
          <p:nvPr>
            <p:ph type="sldNum" sz="quarter" idx="12"/>
          </p:nvPr>
        </p:nvSpPr>
        <p:spPr/>
        <p:txBody>
          <a:bodyPr/>
          <a:lstStyle>
            <a:lvl1pPr>
              <a:defRPr/>
            </a:lvl1pPr>
          </a:lstStyle>
          <a:p>
            <a:fld id="{A4E3EB8B-4E4C-4A69-B1B3-6F96D862911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endParaRPr lang="en-US"/>
          </a:p>
        </p:txBody>
      </p:sp>
      <p:sp>
        <p:nvSpPr>
          <p:cNvPr id="4" name="3 - Θέση αριθμού διαφάνειας"/>
          <p:cNvSpPr>
            <a:spLocks noGrp="1"/>
          </p:cNvSpPr>
          <p:nvPr>
            <p:ph type="sldNum" sz="quarter" idx="12"/>
          </p:nvPr>
        </p:nvSpPr>
        <p:spPr/>
        <p:txBody>
          <a:bodyPr/>
          <a:lstStyle>
            <a:lvl1pPr>
              <a:defRPr/>
            </a:lvl1pPr>
          </a:lstStyle>
          <a:p>
            <a:fld id="{281A4FBF-EA74-4C74-9CA2-C2CBC595744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6682BA0E-6AB7-4CFF-B17A-19F53DE395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E094692D-8C33-4FB6-961B-A7FA9119F6E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241A39-3939-4183-B1F7-186D6857AF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167361-18BC-4C15-88DF-569FFC5899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3207" y="3065465"/>
            <a:ext cx="7861110" cy="933330"/>
          </a:xfrm>
        </p:spPr>
        <p:txBody>
          <a:bodyPr/>
          <a:lstStyle/>
          <a:p>
            <a:pPr algn="ctr"/>
            <a:r>
              <a:rPr lang="el-GR" sz="2000" dirty="0" smtClean="0">
                <a:latin typeface="+mj-lt"/>
              </a:rPr>
              <a:t>Αθανασιάδης Σάββας, </a:t>
            </a:r>
            <a:r>
              <a:rPr lang="el-GR" sz="2000" dirty="0" err="1" smtClean="0">
                <a:latin typeface="+mj-lt"/>
              </a:rPr>
              <a:t>Αλμπανίδης</a:t>
            </a:r>
            <a:r>
              <a:rPr lang="el-GR" sz="2000" dirty="0" smtClean="0">
                <a:latin typeface="+mj-lt"/>
              </a:rPr>
              <a:t> Παναγιώτης, </a:t>
            </a:r>
            <a:r>
              <a:rPr lang="el-GR" sz="2000" dirty="0" err="1" smtClean="0">
                <a:latin typeface="+mj-lt"/>
              </a:rPr>
              <a:t>Γρηγοριάδου</a:t>
            </a:r>
            <a:r>
              <a:rPr lang="el-GR" sz="2000" dirty="0" smtClean="0">
                <a:latin typeface="+mj-lt"/>
              </a:rPr>
              <a:t> Δέσποινα, </a:t>
            </a:r>
            <a:r>
              <a:rPr lang="el-GR" sz="2000" dirty="0" err="1" smtClean="0">
                <a:latin typeface="+mj-lt"/>
              </a:rPr>
              <a:t>Μαγγίρα</a:t>
            </a:r>
            <a:r>
              <a:rPr lang="el-GR" sz="2000" dirty="0" smtClean="0">
                <a:latin typeface="+mj-lt"/>
              </a:rPr>
              <a:t> Ιωάννα, Πάν</a:t>
            </a:r>
            <a:r>
              <a:rPr lang="en-US" sz="2000" dirty="0" smtClean="0">
                <a:latin typeface="+mj-lt"/>
              </a:rPr>
              <a:t>o</a:t>
            </a:r>
            <a:r>
              <a:rPr lang="el-GR" sz="2000" dirty="0" smtClean="0">
                <a:latin typeface="+mj-lt"/>
              </a:rPr>
              <a:t>ς Δημήτρης, </a:t>
            </a:r>
            <a:r>
              <a:rPr lang="el-GR" sz="2000" dirty="0" err="1" smtClean="0">
                <a:latin typeface="+mj-lt"/>
              </a:rPr>
              <a:t>Τσομπανίδης</a:t>
            </a:r>
            <a:r>
              <a:rPr lang="el-GR" sz="2000" dirty="0" smtClean="0">
                <a:latin typeface="+mj-lt"/>
              </a:rPr>
              <a:t> Νίκος</a:t>
            </a:r>
            <a:endParaRPr lang="el-GR" sz="2000" baseline="30000" dirty="0" smtClean="0">
              <a:latin typeface="+mj-lt"/>
            </a:endParaRPr>
          </a:p>
          <a:p>
            <a:pPr algn="ctr"/>
            <a:endParaRPr lang="el-GR" sz="2000" baseline="30000" dirty="0" smtClean="0">
              <a:latin typeface="+mj-lt"/>
            </a:endParaRPr>
          </a:p>
          <a:p>
            <a:endParaRPr lang="el-GR" dirty="0"/>
          </a:p>
        </p:txBody>
      </p:sp>
      <p:sp>
        <p:nvSpPr>
          <p:cNvPr id="4" name="3 - Ορθογώνιο"/>
          <p:cNvSpPr/>
          <p:nvPr/>
        </p:nvSpPr>
        <p:spPr>
          <a:xfrm>
            <a:off x="642325" y="1504381"/>
            <a:ext cx="7901174"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rPr>
              <a:t>ΜΕΣΑ ΜΕΤΑΦΟΡΑΣ </a:t>
            </a: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rPr>
              <a:t>: </a:t>
            </a:r>
            <a:endParaRPr lang="el-G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ndParaRPr>
          </a:p>
          <a:p>
            <a:pPr algn="ctr"/>
            <a:r>
              <a:rPr lang="el-G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rPr>
              <a:t>ΤΟ ΑΕΡΟΠΛΑΝΟ</a:t>
            </a:r>
            <a:endParaRPr lang="el-GR"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ndParaRPr>
          </a:p>
        </p:txBody>
      </p:sp>
      <p:pic>
        <p:nvPicPr>
          <p:cNvPr id="15362" name="Picture 2" descr="Ψηφιακό Σχολείο"/>
          <p:cNvPicPr>
            <a:picLocks noChangeAspect="1" noChangeArrowheads="1"/>
          </p:cNvPicPr>
          <p:nvPr/>
        </p:nvPicPr>
        <p:blipFill>
          <a:blip r:embed="rId2" cstate="print"/>
          <a:srcRect/>
          <a:stretch>
            <a:fillRect/>
          </a:stretch>
        </p:blipFill>
        <p:spPr bwMode="auto">
          <a:xfrm>
            <a:off x="496768" y="163773"/>
            <a:ext cx="8183207" cy="883718"/>
          </a:xfrm>
          <a:prstGeom prst="rect">
            <a:avLst/>
          </a:prstGeom>
          <a:noFill/>
        </p:spPr>
      </p:pic>
      <p:sp>
        <p:nvSpPr>
          <p:cNvPr id="5" name="4 - TextBox"/>
          <p:cNvSpPr txBox="1"/>
          <p:nvPr/>
        </p:nvSpPr>
        <p:spPr>
          <a:xfrm>
            <a:off x="2606723" y="3930556"/>
            <a:ext cx="3766782" cy="384721"/>
          </a:xfrm>
          <a:prstGeom prst="rect">
            <a:avLst/>
          </a:prstGeom>
          <a:noFill/>
        </p:spPr>
        <p:txBody>
          <a:bodyPr wrap="square" rtlCol="0">
            <a:spAutoFit/>
          </a:bodyPr>
          <a:lstStyle/>
          <a:p>
            <a:pPr algn="ctr"/>
            <a:r>
              <a:rPr lang="el-GR" sz="1900" dirty="0" smtClean="0"/>
              <a:t> 2012-2013</a:t>
            </a:r>
            <a:endParaRPr lang="el-GR" sz="1900" dirty="0"/>
          </a:p>
        </p:txBody>
      </p:sp>
      <p:sp>
        <p:nvSpPr>
          <p:cNvPr id="6" name="5 - TextBox"/>
          <p:cNvSpPr txBox="1"/>
          <p:nvPr/>
        </p:nvSpPr>
        <p:spPr>
          <a:xfrm>
            <a:off x="2879677" y="4326341"/>
            <a:ext cx="3411940" cy="677108"/>
          </a:xfrm>
          <a:prstGeom prst="rect">
            <a:avLst/>
          </a:prstGeom>
          <a:noFill/>
        </p:spPr>
        <p:txBody>
          <a:bodyPr wrap="square" rtlCol="0">
            <a:spAutoFit/>
          </a:bodyPr>
          <a:lstStyle/>
          <a:p>
            <a:pPr algn="ctr"/>
            <a:r>
              <a:rPr lang="el-GR" sz="1900" dirty="0" smtClean="0">
                <a:latin typeface="+mj-lt"/>
              </a:rPr>
              <a:t>Επιβλέπουσα Καθηγήτρια: </a:t>
            </a:r>
          </a:p>
          <a:p>
            <a:pPr algn="ctr"/>
            <a:r>
              <a:rPr lang="el-GR" sz="1900" dirty="0" smtClean="0">
                <a:latin typeface="+mj-lt"/>
              </a:rPr>
              <a:t>Δρ. Κοκκίνου Ελένη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02145" y="246888"/>
            <a:ext cx="6316662" cy="75927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rPr>
              <a:t>Η ΦΟΒΙΑ ΤΗΣ ΠΤΗΣΗΣ</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endParaRPr>
          </a:p>
        </p:txBody>
      </p:sp>
      <p:sp>
        <p:nvSpPr>
          <p:cNvPr id="3" name="2 - Θέση περιεχομένου"/>
          <p:cNvSpPr>
            <a:spLocks noGrp="1"/>
          </p:cNvSpPr>
          <p:nvPr>
            <p:ph idx="1"/>
          </p:nvPr>
        </p:nvSpPr>
        <p:spPr>
          <a:xfrm>
            <a:off x="484632" y="1107106"/>
            <a:ext cx="7562088" cy="3721608"/>
          </a:xfrm>
        </p:spPr>
        <p:txBody>
          <a:bodyPr/>
          <a:lstStyle/>
          <a:p>
            <a:pPr>
              <a:buNone/>
            </a:pP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l-GR" sz="2000" dirty="0" smtClean="0">
                <a:solidFill>
                  <a:srgbClr val="0528BF"/>
                </a:solidFill>
              </a:rPr>
              <a:t> </a:t>
            </a:r>
            <a:r>
              <a:rPr lang="el-GR" sz="2000" b="1" dirty="0" smtClean="0">
                <a:solidFill>
                  <a:srgbClr val="0528BF"/>
                </a:solidFill>
                <a:cs typeface="Times New Roman" pitchFamily="18" charset="0"/>
              </a:rPr>
              <a:t>Ο φόβος του αεροπλάνου είναι στην πραγματικότητα φοβία πτήσης. </a:t>
            </a:r>
            <a:r>
              <a:rPr lang="el-GR" sz="2000" b="1" dirty="0" smtClean="0">
                <a:cs typeface="Times New Roman" pitchFamily="18" charset="0"/>
              </a:rPr>
              <a:t> </a:t>
            </a:r>
            <a:r>
              <a:rPr lang="el-GR" sz="2000" dirty="0" smtClean="0">
                <a:cs typeface="Times New Roman" pitchFamily="18" charset="0"/>
              </a:rPr>
              <a:t>Εμφανίζεται κυρίως σε άτομα που έχουν</a:t>
            </a:r>
            <a:r>
              <a:rPr lang="en-US" sz="2000" dirty="0" smtClean="0">
                <a:cs typeface="Times New Roman" pitchFamily="18" charset="0"/>
              </a:rPr>
              <a:t>:</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endParaRPr lang="el-GR" sz="2000" dirty="0" smtClean="0">
              <a:latin typeface="Times New Roman" pitchFamily="18" charset="0"/>
              <a:cs typeface="Times New Roman" pitchFamily="18" charset="0"/>
            </a:endParaRPr>
          </a:p>
          <a:p>
            <a:pPr lvl="1"/>
            <a:r>
              <a:rPr lang="el-GR" sz="2000" b="1" dirty="0" smtClean="0">
                <a:cs typeface="Times New Roman" pitchFamily="18" charset="0"/>
              </a:rPr>
              <a:t>Άγχος</a:t>
            </a:r>
          </a:p>
          <a:p>
            <a:pPr lvl="1"/>
            <a:r>
              <a:rPr lang="el-GR" sz="2000" b="1" dirty="0" err="1" smtClean="0">
                <a:cs typeface="Times New Roman" pitchFamily="18" charset="0"/>
              </a:rPr>
              <a:t>Άισθημα</a:t>
            </a:r>
            <a:r>
              <a:rPr lang="el-GR" sz="2000" b="1" dirty="0" smtClean="0">
                <a:cs typeface="Times New Roman" pitchFamily="18" charset="0"/>
              </a:rPr>
              <a:t> τρόμου</a:t>
            </a:r>
          </a:p>
          <a:p>
            <a:pPr lvl="1"/>
            <a:r>
              <a:rPr lang="el-GR" sz="2000" b="1" dirty="0" smtClean="0">
                <a:cs typeface="Times New Roman" pitchFamily="18" charset="0"/>
              </a:rPr>
              <a:t>Πανικό</a:t>
            </a:r>
          </a:p>
          <a:p>
            <a:pPr lvl="1"/>
            <a:r>
              <a:rPr lang="el-GR" sz="2000" b="1" dirty="0" smtClean="0">
                <a:cs typeface="Times New Roman" pitchFamily="18" charset="0"/>
              </a:rPr>
              <a:t>Νευρικότητα</a:t>
            </a: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19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l-GR" sz="2000" b="1" dirty="0">
              <a:latin typeface="Times New Roman" pitchFamily="18" charset="0"/>
              <a:cs typeface="Times New Roman" pitchFamily="18" charset="0"/>
            </a:endParaRPr>
          </a:p>
        </p:txBody>
      </p:sp>
      <p:sp>
        <p:nvSpPr>
          <p:cNvPr id="4" name="3 - TextBox"/>
          <p:cNvSpPr txBox="1"/>
          <p:nvPr/>
        </p:nvSpPr>
        <p:spPr>
          <a:xfrm>
            <a:off x="2661313" y="5071208"/>
            <a:ext cx="5787470" cy="1015663"/>
          </a:xfrm>
          <a:prstGeom prst="rect">
            <a:avLst/>
          </a:prstGeom>
          <a:noFill/>
        </p:spPr>
        <p:txBody>
          <a:bodyPr wrap="square" rtlCol="0">
            <a:spAutoFit/>
          </a:bodyPr>
          <a:lstStyle/>
          <a:p>
            <a:r>
              <a:rPr lang="el-GR" dirty="0" smtClean="0">
                <a:latin typeface="Times New Roman" pitchFamily="18" charset="0"/>
                <a:cs typeface="Times New Roman" pitchFamily="18" charset="0"/>
              </a:rPr>
              <a:t> </a:t>
            </a:r>
            <a:r>
              <a:rPr lang="el-GR" sz="2000" dirty="0" smtClean="0">
                <a:latin typeface="+mn-lt"/>
                <a:cs typeface="Times New Roman" pitchFamily="18" charset="0"/>
              </a:rPr>
              <a:t>	Σύμφωνα με έρευνες, κάποια άτομα απόκτησαν φοβία για τα αεροπλάνα μετά από μια εμπειρία κατά τη διάρκεια μιας πτήσης. </a:t>
            </a:r>
            <a:endParaRPr lang="el-GR" sz="2000" dirty="0">
              <a:latin typeface="+mn-lt"/>
            </a:endParaRPr>
          </a:p>
        </p:txBody>
      </p:sp>
      <p:pic>
        <p:nvPicPr>
          <p:cNvPr id="8194" name="Picture 2" descr="http://slowbuddy.com/wp-content/uploads/2012/10/Aeroplane.jpg"/>
          <p:cNvPicPr>
            <a:picLocks noChangeAspect="1" noChangeArrowheads="1"/>
          </p:cNvPicPr>
          <p:nvPr/>
        </p:nvPicPr>
        <p:blipFill>
          <a:blip r:embed="rId2" cstate="print"/>
          <a:srcRect/>
          <a:stretch>
            <a:fillRect/>
          </a:stretch>
        </p:blipFill>
        <p:spPr bwMode="auto">
          <a:xfrm>
            <a:off x="4342718" y="2670725"/>
            <a:ext cx="2478024" cy="16520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animEffect transition="in" filter="fade">
                                      <p:cBhvr>
                                        <p:cTn id="4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95942" y="154547"/>
            <a:ext cx="2705614" cy="83808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rPr>
              <a:t>ΠΡΟΣΤΑΣΙΑ</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endParaRPr>
          </a:p>
        </p:txBody>
      </p:sp>
      <p:sp>
        <p:nvSpPr>
          <p:cNvPr id="59395" name="Rectangle 3"/>
          <p:cNvSpPr>
            <a:spLocks noGrp="1" noChangeArrowheads="1"/>
          </p:cNvSpPr>
          <p:nvPr>
            <p:ph type="body" idx="1"/>
          </p:nvPr>
        </p:nvSpPr>
        <p:spPr>
          <a:xfrm>
            <a:off x="426349" y="1105277"/>
            <a:ext cx="7817476" cy="4632214"/>
          </a:xfrm>
        </p:spPr>
        <p:txBody>
          <a:bodyPr/>
          <a:lstStyle/>
          <a:p>
            <a:pPr>
              <a:buNone/>
            </a:pPr>
            <a:r>
              <a:rPr lang="en-US" dirty="0" smtClean="0">
                <a:latin typeface="Times New Roman" pitchFamily="18" charset="0"/>
                <a:cs typeface="Times New Roman" pitchFamily="18" charset="0"/>
              </a:rPr>
              <a:t>		</a:t>
            </a:r>
            <a:r>
              <a:rPr lang="el-GR" dirty="0" smtClean="0">
                <a:cs typeface="Times New Roman" pitchFamily="18" charset="0"/>
              </a:rPr>
              <a:t>Σε κάθε αεροπλάνο υπάρχουν ειδικοί για την προστασία των επιβατών αλλά και του πληρώματος. Αυτοί είναι</a:t>
            </a:r>
            <a:r>
              <a:rPr lang="en-US" dirty="0" smtClean="0">
                <a:cs typeface="Times New Roman" pitchFamily="18" charset="0"/>
              </a:rPr>
              <a:t> </a:t>
            </a:r>
            <a:r>
              <a:rPr lang="el-GR" dirty="0" smtClean="0">
                <a:cs typeface="Times New Roman" pitchFamily="18" charset="0"/>
              </a:rPr>
              <a:t>οι</a:t>
            </a:r>
            <a:r>
              <a:rPr lang="en-US" dirty="0" smtClean="0">
                <a:cs typeface="Times New Roman" pitchFamily="18" charset="0"/>
              </a:rPr>
              <a:t>:</a:t>
            </a:r>
          </a:p>
          <a:p>
            <a:pPr lvl="1">
              <a:buNone/>
            </a:pPr>
            <a:endParaRPr lang="el-GR" dirty="0">
              <a:solidFill>
                <a:schemeClr val="tx1"/>
              </a:solidFill>
              <a:cs typeface="Times New Roman" pitchFamily="18" charset="0"/>
            </a:endParaRPr>
          </a:p>
          <a:p>
            <a:pPr lvl="1"/>
            <a:r>
              <a:rPr lang="el-GR" dirty="0" smtClean="0">
                <a:solidFill>
                  <a:schemeClr val="tx1"/>
                </a:solidFill>
                <a:cs typeface="Times New Roman" pitchFamily="18" charset="0"/>
              </a:rPr>
              <a:t>Χειριστής </a:t>
            </a:r>
            <a:r>
              <a:rPr lang="el-GR" dirty="0">
                <a:solidFill>
                  <a:schemeClr val="tx1"/>
                </a:solidFill>
                <a:cs typeface="Times New Roman" pitchFamily="18" charset="0"/>
              </a:rPr>
              <a:t>σφαιρών</a:t>
            </a:r>
          </a:p>
          <a:p>
            <a:pPr lvl="1"/>
            <a:r>
              <a:rPr lang="el-GR" dirty="0">
                <a:solidFill>
                  <a:schemeClr val="tx1"/>
                </a:solidFill>
                <a:cs typeface="Times New Roman" pitchFamily="18" charset="0"/>
              </a:rPr>
              <a:t>Αξιωματικός και μηχανικός πτήσης</a:t>
            </a:r>
          </a:p>
          <a:p>
            <a:pPr lvl="1"/>
            <a:r>
              <a:rPr lang="el-GR" dirty="0">
                <a:solidFill>
                  <a:schemeClr val="tx1"/>
                </a:solidFill>
                <a:cs typeface="Times New Roman" pitchFamily="18" charset="0"/>
              </a:rPr>
              <a:t>Χειρουργός πτήσης</a:t>
            </a:r>
          </a:p>
          <a:p>
            <a:pPr lvl="1"/>
            <a:r>
              <a:rPr lang="el-GR" dirty="0">
                <a:solidFill>
                  <a:schemeClr val="tx1"/>
                </a:solidFill>
                <a:cs typeface="Times New Roman" pitchFamily="18" charset="0"/>
              </a:rPr>
              <a:t>Πλοηγός </a:t>
            </a:r>
          </a:p>
          <a:p>
            <a:pPr lvl="1"/>
            <a:r>
              <a:rPr lang="el-GR" dirty="0" smtClean="0">
                <a:solidFill>
                  <a:schemeClr val="tx1"/>
                </a:solidFill>
                <a:cs typeface="Times New Roman" pitchFamily="18" charset="0"/>
              </a:rPr>
              <a:t>Πιλότος</a:t>
            </a:r>
          </a:p>
          <a:p>
            <a:pPr>
              <a:buNone/>
            </a:pPr>
            <a:endParaRPr lang="el-GR" dirty="0">
              <a:latin typeface="Times New Roman" pitchFamily="18" charset="0"/>
              <a:cs typeface="Times New Roman" pitchFamily="18" charset="0"/>
            </a:endParaRPr>
          </a:p>
        </p:txBody>
      </p:sp>
      <p:pic>
        <p:nvPicPr>
          <p:cNvPr id="6" name="5 - Εικόνα" descr="British-Airways-Cabin-Crew-wild-parties.jpg"/>
          <p:cNvPicPr>
            <a:picLocks noChangeAspect="1"/>
          </p:cNvPicPr>
          <p:nvPr/>
        </p:nvPicPr>
        <p:blipFill>
          <a:blip r:embed="rId3" cstate="print"/>
          <a:stretch>
            <a:fillRect/>
          </a:stretch>
        </p:blipFill>
        <p:spPr>
          <a:xfrm>
            <a:off x="4992067" y="3709115"/>
            <a:ext cx="3765567" cy="28269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anim calcmode="lin" valueType="num">
                                      <p:cBhvr>
                                        <p:cTn id="8" dur="1000" fill="hold"/>
                                        <p:tgtEl>
                                          <p:spTgt spid="59394"/>
                                        </p:tgtEl>
                                        <p:attrNameLst>
                                          <p:attrName>ppt_x</p:attrName>
                                        </p:attrNameLst>
                                      </p:cBhvr>
                                      <p:tavLst>
                                        <p:tav tm="0">
                                          <p:val>
                                            <p:strVal val="#ppt_x"/>
                                          </p:val>
                                        </p:tav>
                                        <p:tav tm="100000">
                                          <p:val>
                                            <p:strVal val="#ppt_x"/>
                                          </p:val>
                                        </p:tav>
                                      </p:tavLst>
                                    </p:anim>
                                    <p:anim calcmode="lin" valueType="num">
                                      <p:cBhvr>
                                        <p:cTn id="9" dur="1000" fill="hold"/>
                                        <p:tgtEl>
                                          <p:spTgt spid="593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100"/>
                                        <p:tgtEl>
                                          <p:spTgt spid="59395">
                                            <p:txEl>
                                              <p:pRg st="0" end="0"/>
                                            </p:txEl>
                                          </p:spTgt>
                                        </p:tgtEl>
                                      </p:cBhvr>
                                    </p:animEffect>
                                    <p:anim calcmode="lin" valueType="num">
                                      <p:cBhvr>
                                        <p:cTn id="15" dur="4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9395">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93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93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 calcmode="lin" valueType="num">
                                      <p:cBhvr additive="base">
                                        <p:cTn id="23"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39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 calcmode="lin" valueType="num">
                                      <p:cBhvr additive="base">
                                        <p:cTn id="27"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939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9395">
                                            <p:txEl>
                                              <p:pRg st="5" end="5"/>
                                            </p:txEl>
                                          </p:spTgt>
                                        </p:tgtEl>
                                        <p:attrNameLst>
                                          <p:attrName>style.visibility</p:attrName>
                                        </p:attrNameLst>
                                      </p:cBhvr>
                                      <p:to>
                                        <p:strVal val="visible"/>
                                      </p:to>
                                    </p:set>
                                    <p:anim calcmode="lin" valueType="num">
                                      <p:cBhvr additive="base">
                                        <p:cTn id="35"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395">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9395">
                                            <p:txEl>
                                              <p:pRg st="6" end="6"/>
                                            </p:txEl>
                                          </p:spTgt>
                                        </p:tgtEl>
                                        <p:attrNameLst>
                                          <p:attrName>style.visibility</p:attrName>
                                        </p:attrNameLst>
                                      </p:cBhvr>
                                      <p:to>
                                        <p:strVal val="visible"/>
                                      </p:to>
                                    </p:set>
                                    <p:anim calcmode="lin" valueType="num">
                                      <p:cBhvr additive="base">
                                        <p:cTn id="39"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64757" y="1039322"/>
            <a:ext cx="8319677" cy="5641258"/>
          </a:xfrm>
        </p:spPr>
        <p:txBody>
          <a:bodyPr/>
          <a:lstStyle/>
          <a:p>
            <a:pPr>
              <a:buNone/>
            </a:pPr>
            <a:r>
              <a:rPr lang="el-GR" sz="2200" dirty="0" smtClean="0"/>
              <a:t>	</a:t>
            </a:r>
            <a:r>
              <a:rPr lang="el-GR" sz="2200" dirty="0" smtClean="0">
                <a:solidFill>
                  <a:srgbClr val="0528BF"/>
                </a:solidFill>
              </a:rPr>
              <a:t>Σε ένα αεροσκάφος υπάρχουν 4 δυνάμεις: </a:t>
            </a:r>
          </a:p>
          <a:p>
            <a:pPr>
              <a:buNone/>
            </a:pPr>
            <a:r>
              <a:rPr lang="el-GR" sz="2200" dirty="0" smtClean="0"/>
              <a:t> </a:t>
            </a:r>
          </a:p>
          <a:p>
            <a:pPr lvl="0"/>
            <a:r>
              <a:rPr lang="el-GR" sz="2200" dirty="0" smtClean="0">
                <a:cs typeface="Times New Roman" pitchFamily="18" charset="0"/>
              </a:rPr>
              <a:t>η δύναμη της ανύψωσης, είναι αυτή που ωθεί το αεροπλάνο προς τα πάνω</a:t>
            </a:r>
          </a:p>
          <a:p>
            <a:pPr lvl="0"/>
            <a:r>
              <a:rPr lang="el-GR" sz="2200" dirty="0" smtClean="0">
                <a:cs typeface="Times New Roman" pitchFamily="18" charset="0"/>
              </a:rPr>
              <a:t>η δύναμη της αντίστασης του αέρα </a:t>
            </a:r>
          </a:p>
          <a:p>
            <a:pPr lvl="0"/>
            <a:r>
              <a:rPr lang="el-GR" sz="2200" dirty="0" smtClean="0">
                <a:cs typeface="Times New Roman" pitchFamily="18" charset="0"/>
              </a:rPr>
              <a:t>η δύναμη της ώθησης </a:t>
            </a:r>
          </a:p>
          <a:p>
            <a:pPr lvl="0"/>
            <a:r>
              <a:rPr lang="el-GR" sz="2200" dirty="0" smtClean="0">
                <a:cs typeface="Times New Roman" pitchFamily="18" charset="0"/>
              </a:rPr>
              <a:t>η δύναμη της βαρύτητας</a:t>
            </a:r>
            <a:br>
              <a:rPr lang="el-GR" sz="2200" dirty="0" smtClean="0">
                <a:cs typeface="Times New Roman" pitchFamily="18" charset="0"/>
              </a:rPr>
            </a:br>
            <a:endParaRPr lang="el-GR" sz="2200" dirty="0" smtClean="0">
              <a:cs typeface="Times New Roman" pitchFamily="18" charset="0"/>
            </a:endParaRPr>
          </a:p>
          <a:p>
            <a:pPr>
              <a:buNone/>
            </a:pPr>
            <a:r>
              <a:rPr lang="el-GR" sz="2200" dirty="0" smtClean="0">
                <a:latin typeface="Times New Roman" pitchFamily="18" charset="0"/>
                <a:cs typeface="Times New Roman" pitchFamily="18" charset="0"/>
              </a:rPr>
              <a:t> 	</a:t>
            </a:r>
            <a:r>
              <a:rPr lang="el-GR" sz="2200" i="1" dirty="0" smtClean="0">
                <a:solidFill>
                  <a:srgbClr val="364EC4"/>
                </a:solidFill>
                <a:cs typeface="Times New Roman" pitchFamily="18" charset="0"/>
              </a:rPr>
              <a:t>Ένα αεροπλάνο πετά όταν και οι τέσσερεις δυνάμεις συνεργαστούν. </a:t>
            </a:r>
          </a:p>
          <a:p>
            <a:endParaRPr lang="el-GR" dirty="0"/>
          </a:p>
        </p:txBody>
      </p:sp>
      <p:sp>
        <p:nvSpPr>
          <p:cNvPr id="4" name="3 - Ορθογώνιο"/>
          <p:cNvSpPr/>
          <p:nvPr/>
        </p:nvSpPr>
        <p:spPr>
          <a:xfrm>
            <a:off x="985281" y="397215"/>
            <a:ext cx="6544613" cy="61555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rPr>
              <a:t>Πω</a:t>
            </a:r>
            <a:r>
              <a:rPr lang="el-GR" sz="3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n-lt"/>
                <a:cs typeface="Times New Roman" pitchFamily="18" charset="0"/>
              </a:rPr>
              <a:t>σ</a:t>
            </a:r>
            <a:r>
              <a:rPr lang="el-GR" sz="3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rPr>
              <a:t> ΠΕΤΑΝΕ ΤΑ ΑΕΡΟΠΛΑΝΑ</a:t>
            </a:r>
            <a:endParaRPr lang="el-GR" sz="3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endParaRPr>
          </a:p>
        </p:txBody>
      </p:sp>
      <p:pic>
        <p:nvPicPr>
          <p:cNvPr id="5122" name="Picture 2" descr="http://www.hdwallpapers.in/walls/aeroplane-HD.jpg"/>
          <p:cNvPicPr>
            <a:picLocks noChangeAspect="1" noChangeArrowheads="1"/>
          </p:cNvPicPr>
          <p:nvPr/>
        </p:nvPicPr>
        <p:blipFill>
          <a:blip r:embed="rId2" cstate="print"/>
          <a:srcRect/>
          <a:stretch>
            <a:fillRect/>
          </a:stretch>
        </p:blipFill>
        <p:spPr bwMode="auto">
          <a:xfrm>
            <a:off x="5724144" y="5056632"/>
            <a:ext cx="2542032" cy="1682495"/>
          </a:xfrm>
          <a:prstGeom prst="rect">
            <a:avLst/>
          </a:prstGeom>
          <a:ln>
            <a:noFill/>
          </a:ln>
          <a:effectLst>
            <a:softEdge rad="112500"/>
          </a:effectLst>
        </p:spPr>
      </p:pic>
      <p:pic>
        <p:nvPicPr>
          <p:cNvPr id="5124" name="Picture 4" descr="http://t0.gstatic.com/images?q=tbn:ANd9GcRCcjm0S82zFDzVDv3w6OnJUFT-8p_RzOLUALwlkIGOE4FS1AaTP8fcc4Nd0w"/>
          <p:cNvPicPr>
            <a:picLocks noChangeAspect="1" noChangeArrowheads="1"/>
          </p:cNvPicPr>
          <p:nvPr/>
        </p:nvPicPr>
        <p:blipFill>
          <a:blip r:embed="rId3" cstate="print"/>
          <a:srcRect/>
          <a:stretch>
            <a:fillRect/>
          </a:stretch>
        </p:blipFill>
        <p:spPr bwMode="auto">
          <a:xfrm>
            <a:off x="2597023" y="5007546"/>
            <a:ext cx="2705100" cy="16859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 calcmode="lin" valueType="num">
                                      <p:cBhvr additive="base">
                                        <p:cTn id="14"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144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 calcmode="lin" valueType="num">
                                      <p:cBhvr additive="base">
                                        <p:cTn id="22"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443">
                                            <p:txEl>
                                              <p:pRg st="3" end="3"/>
                                            </p:txEl>
                                          </p:spTgt>
                                        </p:tgtEl>
                                        <p:attrNameLst>
                                          <p:attrName>style.visibility</p:attrName>
                                        </p:attrNameLst>
                                      </p:cBhvr>
                                      <p:to>
                                        <p:strVal val="visible"/>
                                      </p:to>
                                    </p:set>
                                    <p:anim calcmode="lin" valueType="num">
                                      <p:cBhvr additive="base">
                                        <p:cTn id="26"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1443">
                                            <p:txEl>
                                              <p:pRg st="4" end="4"/>
                                            </p:txEl>
                                          </p:spTgt>
                                        </p:tgtEl>
                                        <p:attrNameLst>
                                          <p:attrName>style.visibility</p:attrName>
                                        </p:attrNameLst>
                                      </p:cBhvr>
                                      <p:to>
                                        <p:strVal val="visible"/>
                                      </p:to>
                                    </p:set>
                                    <p:anim calcmode="lin" valueType="num">
                                      <p:cBhvr additive="base">
                                        <p:cTn id="30"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4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1443">
                                            <p:txEl>
                                              <p:pRg st="5" end="5"/>
                                            </p:txEl>
                                          </p:spTgt>
                                        </p:tgtEl>
                                        <p:attrNameLst>
                                          <p:attrName>style.visibility</p:attrName>
                                        </p:attrNameLst>
                                      </p:cBhvr>
                                      <p:to>
                                        <p:strVal val="visible"/>
                                      </p:to>
                                    </p:set>
                                    <p:anim calcmode="lin" valueType="num">
                                      <p:cBhvr additive="base">
                                        <p:cTn id="34"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4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1443">
                                            <p:txEl>
                                              <p:pRg st="6" end="6"/>
                                            </p:txEl>
                                          </p:spTgt>
                                        </p:tgtEl>
                                        <p:attrNameLst>
                                          <p:attrName>style.visibility</p:attrName>
                                        </p:attrNameLst>
                                      </p:cBhvr>
                                      <p:to>
                                        <p:strVal val="visible"/>
                                      </p:to>
                                    </p:set>
                                    <p:anim calcmode="lin" valueType="num">
                                      <p:cBhvr additive="base">
                                        <p:cTn id="38"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5122"/>
                                        </p:tgtEl>
                                        <p:attrNameLst>
                                          <p:attrName>style.visibility</p:attrName>
                                        </p:attrNameLst>
                                      </p:cBhvr>
                                      <p:to>
                                        <p:strVal val="visible"/>
                                      </p:to>
                                    </p:set>
                                    <p:anim calcmode="lin" valueType="num">
                                      <p:cBhvr>
                                        <p:cTn id="44" dur="500" fill="hold"/>
                                        <p:tgtEl>
                                          <p:spTgt spid="5122"/>
                                        </p:tgtEl>
                                        <p:attrNameLst>
                                          <p:attrName>ppt_w</p:attrName>
                                        </p:attrNameLst>
                                      </p:cBhvr>
                                      <p:tavLst>
                                        <p:tav tm="0">
                                          <p:val>
                                            <p:fltVal val="0"/>
                                          </p:val>
                                        </p:tav>
                                        <p:tav tm="100000">
                                          <p:val>
                                            <p:strVal val="#ppt_w"/>
                                          </p:val>
                                        </p:tav>
                                      </p:tavLst>
                                    </p:anim>
                                    <p:anim calcmode="lin" valueType="num">
                                      <p:cBhvr>
                                        <p:cTn id="45" dur="500" fill="hold"/>
                                        <p:tgtEl>
                                          <p:spTgt spid="5122"/>
                                        </p:tgtEl>
                                        <p:attrNameLst>
                                          <p:attrName>ppt_h</p:attrName>
                                        </p:attrNameLst>
                                      </p:cBhvr>
                                      <p:tavLst>
                                        <p:tav tm="0">
                                          <p:val>
                                            <p:fltVal val="0"/>
                                          </p:val>
                                        </p:tav>
                                        <p:tav tm="100000">
                                          <p:val>
                                            <p:strVal val="#ppt_h"/>
                                          </p:val>
                                        </p:tav>
                                      </p:tavLst>
                                    </p:anim>
                                    <p:animEffect transition="in" filter="fade">
                                      <p:cBhvr>
                                        <p:cTn id="46" dur="500"/>
                                        <p:tgtEl>
                                          <p:spTgt spid="51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5124"/>
                                        </p:tgtEl>
                                        <p:attrNameLst>
                                          <p:attrName>style.visibility</p:attrName>
                                        </p:attrNameLst>
                                      </p:cBhvr>
                                      <p:to>
                                        <p:strVal val="visible"/>
                                      </p:to>
                                    </p:set>
                                    <p:anim calcmode="lin" valueType="num">
                                      <p:cBhvr>
                                        <p:cTn id="51" dur="500" fill="hold"/>
                                        <p:tgtEl>
                                          <p:spTgt spid="5124"/>
                                        </p:tgtEl>
                                        <p:attrNameLst>
                                          <p:attrName>ppt_w</p:attrName>
                                        </p:attrNameLst>
                                      </p:cBhvr>
                                      <p:tavLst>
                                        <p:tav tm="0">
                                          <p:val>
                                            <p:fltVal val="0"/>
                                          </p:val>
                                        </p:tav>
                                        <p:tav tm="100000">
                                          <p:val>
                                            <p:strVal val="#ppt_w"/>
                                          </p:val>
                                        </p:tav>
                                      </p:tavLst>
                                    </p:anim>
                                    <p:anim calcmode="lin" valueType="num">
                                      <p:cBhvr>
                                        <p:cTn id="52" dur="500" fill="hold"/>
                                        <p:tgtEl>
                                          <p:spTgt spid="5124"/>
                                        </p:tgtEl>
                                        <p:attrNameLst>
                                          <p:attrName>ppt_h</p:attrName>
                                        </p:attrNameLst>
                                      </p:cBhvr>
                                      <p:tavLst>
                                        <p:tav tm="0">
                                          <p:val>
                                            <p:fltVal val="0"/>
                                          </p:val>
                                        </p:tav>
                                        <p:tav tm="100000">
                                          <p:val>
                                            <p:strVal val="#ppt_h"/>
                                          </p:val>
                                        </p:tav>
                                      </p:tavLst>
                                    </p:anim>
                                    <p:animEffect transition="in" filter="fade">
                                      <p:cBhvr>
                                        <p:cTn id="5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221226"/>
            <a:ext cx="5325755" cy="92177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ΤΥΠΟΙ ΑΕΡΟΠΛΑΝΩΝ</a:t>
            </a:r>
            <a:endParaRPr lang="el-G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pic>
        <p:nvPicPr>
          <p:cNvPr id="4" name="3 - Θέση περιεχομένου" descr="http://upload.wikimedia.org/wikipedia/commons/thumb/b/bd/Lockheed_P-38_Lightning_USAF.JPG/300px-Lockheed_P-38_Lightning_USAF.JPG"/>
          <p:cNvPicPr>
            <a:picLocks noGrp="1"/>
          </p:cNvPicPr>
          <p:nvPr>
            <p:ph idx="1"/>
          </p:nvPr>
        </p:nvPicPr>
        <p:blipFill>
          <a:blip r:embed="rId2" cstate="print"/>
          <a:srcRect/>
          <a:stretch>
            <a:fillRect/>
          </a:stretch>
        </p:blipFill>
        <p:spPr bwMode="auto">
          <a:xfrm>
            <a:off x="604684" y="1194618"/>
            <a:ext cx="3008670" cy="2182762"/>
          </a:xfrm>
          <a:prstGeom prst="rect">
            <a:avLst/>
          </a:prstGeom>
          <a:ln>
            <a:noFill/>
          </a:ln>
          <a:effectLst>
            <a:softEdge rad="112500"/>
          </a:effectLst>
        </p:spPr>
      </p:pic>
      <p:sp>
        <p:nvSpPr>
          <p:cNvPr id="5" name="4 - TextBox"/>
          <p:cNvSpPr txBox="1"/>
          <p:nvPr/>
        </p:nvSpPr>
        <p:spPr>
          <a:xfrm>
            <a:off x="0" y="3377381"/>
            <a:ext cx="4498258" cy="1323439"/>
          </a:xfrm>
          <a:prstGeom prst="rect">
            <a:avLst/>
          </a:prstGeom>
          <a:noFill/>
        </p:spPr>
        <p:txBody>
          <a:bodyPr wrap="square" rtlCol="0">
            <a:spAutoFit/>
          </a:bodyPr>
          <a:lstStyle/>
          <a:p>
            <a:pPr algn="ctr"/>
            <a:r>
              <a:rPr lang="el-GR" sz="2000" dirty="0" smtClean="0">
                <a:latin typeface="Times New Roman" pitchFamily="18" charset="0"/>
                <a:cs typeface="Times New Roman" pitchFamily="18" charset="0"/>
              </a:rPr>
              <a:t>Το</a:t>
            </a:r>
            <a:r>
              <a:rPr lang="el-GR" sz="2000" b="1" dirty="0" smtClean="0">
                <a:latin typeface="Times New Roman" pitchFamily="18" charset="0"/>
                <a:cs typeface="Times New Roman" pitchFamily="18" charset="0"/>
              </a:rPr>
              <a:t> </a:t>
            </a:r>
            <a:r>
              <a:rPr lang="el-GR" sz="2000" b="1" dirty="0" smtClean="0">
                <a:solidFill>
                  <a:srgbClr val="0528BF"/>
                </a:solidFill>
                <a:latin typeface="Times New Roman" pitchFamily="18" charset="0"/>
                <a:cs typeface="Times New Roman" pitchFamily="18" charset="0"/>
              </a:rPr>
              <a:t>βαρύ μαχητικό</a:t>
            </a:r>
            <a:r>
              <a:rPr lang="el-GR" sz="2000" dirty="0" smtClean="0">
                <a:latin typeface="Times New Roman" pitchFamily="18" charset="0"/>
                <a:cs typeface="Times New Roman" pitchFamily="18" charset="0"/>
              </a:rPr>
              <a:t> ήταν ένα καταδιωκτικό σχεδιασμένο να φέρει βαρύτερο οπλισμό ή να δρα σε μεγαλύτερες αποστάσεις.</a:t>
            </a:r>
            <a:endParaRPr lang="el-GR" sz="2000" dirty="0">
              <a:latin typeface="Times New Roman" pitchFamily="18" charset="0"/>
              <a:cs typeface="Times New Roman" pitchFamily="18" charset="0"/>
            </a:endParaRPr>
          </a:p>
        </p:txBody>
      </p:sp>
      <p:pic>
        <p:nvPicPr>
          <p:cNvPr id="6" name="5 - Εικόνα" descr="http://t3.gstatic.com/images?q=tbn:ANd9GcSVuC-gJLb-Bi37fhau1pgCyclk7oDmi4Tfr5uwIAWN7nV-43J7qAlqxjA_"/>
          <p:cNvPicPr/>
          <p:nvPr/>
        </p:nvPicPr>
        <p:blipFill>
          <a:blip r:embed="rId3" cstate="print"/>
          <a:srcRect/>
          <a:stretch>
            <a:fillRect/>
          </a:stretch>
        </p:blipFill>
        <p:spPr bwMode="auto">
          <a:xfrm>
            <a:off x="5139955" y="1410909"/>
            <a:ext cx="3119142" cy="1642008"/>
          </a:xfrm>
          <a:prstGeom prst="rect">
            <a:avLst/>
          </a:prstGeom>
          <a:ln>
            <a:noFill/>
          </a:ln>
          <a:effectLst>
            <a:softEdge rad="112500"/>
          </a:effectLst>
        </p:spPr>
      </p:pic>
      <p:sp>
        <p:nvSpPr>
          <p:cNvPr id="7" name="6 - TextBox"/>
          <p:cNvSpPr txBox="1"/>
          <p:nvPr/>
        </p:nvSpPr>
        <p:spPr>
          <a:xfrm>
            <a:off x="4513007" y="3318387"/>
            <a:ext cx="4395019" cy="1323439"/>
          </a:xfrm>
          <a:prstGeom prst="rect">
            <a:avLst/>
          </a:prstGeom>
          <a:noFill/>
        </p:spPr>
        <p:txBody>
          <a:bodyPr wrap="square" rtlCol="0">
            <a:spAutoFit/>
          </a:bodyPr>
          <a:lstStyle/>
          <a:p>
            <a:pPr algn="ctr"/>
            <a:r>
              <a:rPr lang="el-GR" sz="2000" dirty="0" smtClean="0">
                <a:latin typeface="Times New Roman" pitchFamily="18" charset="0"/>
                <a:cs typeface="Times New Roman" pitchFamily="18" charset="0"/>
              </a:rPr>
              <a:t>Το </a:t>
            </a:r>
            <a:r>
              <a:rPr lang="el-GR" sz="2000" b="1" dirty="0" err="1" smtClean="0">
                <a:solidFill>
                  <a:srgbClr val="0528BF"/>
                </a:solidFill>
                <a:latin typeface="Times New Roman" pitchFamily="18" charset="0"/>
                <a:cs typeface="Times New Roman" pitchFamily="18" charset="0"/>
              </a:rPr>
              <a:t>Εκρανοπλάνο</a:t>
            </a:r>
            <a:r>
              <a:rPr lang="el-GR" sz="2000" dirty="0" smtClean="0">
                <a:latin typeface="Times New Roman" pitchFamily="18" charset="0"/>
                <a:cs typeface="Times New Roman" pitchFamily="18" charset="0"/>
              </a:rPr>
              <a:t>  είναι ένα όχημα που μοιάζει με αεροπλάνο αλλά η λειτουργία του βασίζεται αποκλειστικά στην αρχή της επίδρασης του εδάφους.</a:t>
            </a:r>
            <a:endParaRPr lang="el-GR" sz="2000" dirty="0">
              <a:latin typeface="Times New Roman" pitchFamily="18" charset="0"/>
              <a:cs typeface="Times New Roman" pitchFamily="18" charset="0"/>
            </a:endParaRPr>
          </a:p>
        </p:txBody>
      </p:sp>
      <p:pic>
        <p:nvPicPr>
          <p:cNvPr id="8" name="7 - Εικόνα" descr="http://upload.wikimedia.org/wikipedia/commons/thumb/c/cc/WestCoastAirFloatplane.jpg/300px-WestCoastAirFloatplane.jpg"/>
          <p:cNvPicPr/>
          <p:nvPr/>
        </p:nvPicPr>
        <p:blipFill>
          <a:blip r:embed="rId4" cstate="print"/>
          <a:srcRect/>
          <a:stretch>
            <a:fillRect/>
          </a:stretch>
        </p:blipFill>
        <p:spPr bwMode="auto">
          <a:xfrm>
            <a:off x="2274683" y="4866968"/>
            <a:ext cx="2828259" cy="1784555"/>
          </a:xfrm>
          <a:prstGeom prst="rect">
            <a:avLst/>
          </a:prstGeom>
          <a:ln>
            <a:noFill/>
          </a:ln>
          <a:effectLst>
            <a:softEdge rad="112500"/>
          </a:effectLst>
        </p:spPr>
      </p:pic>
      <p:sp>
        <p:nvSpPr>
          <p:cNvPr id="9" name="8 - TextBox"/>
          <p:cNvSpPr txBox="1"/>
          <p:nvPr/>
        </p:nvSpPr>
        <p:spPr>
          <a:xfrm>
            <a:off x="5176684" y="4911213"/>
            <a:ext cx="3495368" cy="1631216"/>
          </a:xfrm>
          <a:prstGeom prst="rect">
            <a:avLst/>
          </a:prstGeom>
          <a:noFill/>
        </p:spPr>
        <p:txBody>
          <a:bodyPr wrap="square" rtlCol="0">
            <a:spAutoFit/>
          </a:bodyPr>
          <a:lstStyle/>
          <a:p>
            <a:pPr algn="ctr"/>
            <a:r>
              <a:rPr lang="el-GR" sz="2000" dirty="0" smtClean="0">
                <a:latin typeface="Times New Roman" pitchFamily="18" charset="0"/>
                <a:cs typeface="Times New Roman" pitchFamily="18" charset="0"/>
              </a:rPr>
              <a:t>Το </a:t>
            </a:r>
            <a:r>
              <a:rPr lang="el-GR" sz="2000" b="1" dirty="0" smtClean="0">
                <a:solidFill>
                  <a:srgbClr val="0528BF"/>
                </a:solidFill>
                <a:latin typeface="Times New Roman" pitchFamily="18" charset="0"/>
                <a:cs typeface="Times New Roman" pitchFamily="18" charset="0"/>
              </a:rPr>
              <a:t>Υδροπλάνο</a:t>
            </a:r>
            <a:r>
              <a:rPr lang="el-GR" sz="2000" dirty="0" smtClean="0">
                <a:latin typeface="Times New Roman" pitchFamily="18" charset="0"/>
                <a:cs typeface="Times New Roman" pitchFamily="18" charset="0"/>
              </a:rPr>
              <a:t> είναι ειδικός τύπος αεροσκάφους ικανό να πλέει και να κινείται στην επιφάνεια της θάλασσας ή και σε ευρεία υδάτινη έκταση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anim calcmode="lin" valueType="num">
                                      <p:cBhvr>
                                        <p:cTn id="33" dur="400" fill="hold"/>
                                        <p:tgtEl>
                                          <p:spTgt spid="6"/>
                                        </p:tgtEl>
                                        <p:attrNameLst>
                                          <p:attrName>ppt_x</p:attrName>
                                        </p:attrNameLst>
                                      </p:cBhvr>
                                      <p:tavLst>
                                        <p:tav tm="0">
                                          <p:val>
                                            <p:strVal val="#ppt_x"/>
                                          </p:val>
                                        </p:tav>
                                        <p:tav tm="100000">
                                          <p:val>
                                            <p:strVal val="#ppt_x"/>
                                          </p:val>
                                        </p:tav>
                                      </p:tavLst>
                                    </p:anim>
                                    <p:anim calcmode="lin" valueType="num">
                                      <p:cBhvr>
                                        <p:cTn id="34" dur="400" fill="hold"/>
                                        <p:tgtEl>
                                          <p:spTgt spid="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
                                        <p:tgtEl>
                                          <p:spTgt spid="7"/>
                                        </p:tgtEl>
                                      </p:cBhvr>
                                    </p:animEffect>
                                    <p:anim calcmode="lin" valueType="num">
                                      <p:cBhvr>
                                        <p:cTn id="42" dur="400" fill="hold"/>
                                        <p:tgtEl>
                                          <p:spTgt spid="7"/>
                                        </p:tgtEl>
                                        <p:attrNameLst>
                                          <p:attrName>ppt_x</p:attrName>
                                        </p:attrNameLst>
                                      </p:cBhvr>
                                      <p:tavLst>
                                        <p:tav tm="0">
                                          <p:val>
                                            <p:strVal val="#ppt_x"/>
                                          </p:val>
                                        </p:tav>
                                        <p:tav tm="100000">
                                          <p:val>
                                            <p:strVal val="#ppt_x"/>
                                          </p:val>
                                        </p:tav>
                                      </p:tavLst>
                                    </p:anim>
                                    <p:anim calcmode="lin" valueType="num">
                                      <p:cBhvr>
                                        <p:cTn id="43" dur="400" fill="hold"/>
                                        <p:tgtEl>
                                          <p:spTgt spid="7"/>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
                                        <p:tgtEl>
                                          <p:spTgt spid="8"/>
                                        </p:tgtEl>
                                      </p:cBhvr>
                                    </p:animEffect>
                                    <p:anim calcmode="lin" valueType="num">
                                      <p:cBhvr>
                                        <p:cTn id="51" dur="400" fill="hold"/>
                                        <p:tgtEl>
                                          <p:spTgt spid="8"/>
                                        </p:tgtEl>
                                        <p:attrNameLst>
                                          <p:attrName>ppt_x</p:attrName>
                                        </p:attrNameLst>
                                      </p:cBhvr>
                                      <p:tavLst>
                                        <p:tav tm="0">
                                          <p:val>
                                            <p:strVal val="#ppt_x"/>
                                          </p:val>
                                        </p:tav>
                                        <p:tav tm="100000">
                                          <p:val>
                                            <p:strVal val="#ppt_x"/>
                                          </p:val>
                                        </p:tav>
                                      </p:tavLst>
                                    </p:anim>
                                    <p:anim calcmode="lin" valueType="num">
                                      <p:cBhvr>
                                        <p:cTn id="52" dur="400" fill="hold"/>
                                        <p:tgtEl>
                                          <p:spTgt spid="8"/>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anim calcmode="lin" valueType="num">
                                      <p:cBhvr>
                                        <p:cTn id="60" dur="400" fill="hold"/>
                                        <p:tgtEl>
                                          <p:spTgt spid="9"/>
                                        </p:tgtEl>
                                        <p:attrNameLst>
                                          <p:attrName>ppt_x</p:attrName>
                                        </p:attrNameLst>
                                      </p:cBhvr>
                                      <p:tavLst>
                                        <p:tav tm="0">
                                          <p:val>
                                            <p:strVal val="#ppt_x"/>
                                          </p:val>
                                        </p:tav>
                                        <p:tav tm="100000">
                                          <p:val>
                                            <p:strVal val="#ppt_x"/>
                                          </p:val>
                                        </p:tav>
                                      </p:tavLst>
                                    </p:anim>
                                    <p:anim calcmode="lin" valueType="num">
                                      <p:cBhvr>
                                        <p:cTn id="61" dur="400" fill="hold"/>
                                        <p:tgtEl>
                                          <p:spTgt spid="9"/>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9389" y="347472"/>
            <a:ext cx="7517955" cy="76841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ΑΕΡΟΠΛΑΝΑ </a:t>
            </a:r>
            <a:r>
              <a:rPr lang="el-GR"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Ωσ</a:t>
            </a:r>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 ΕΡΓΑΤΕΧΝΗΣ</a:t>
            </a:r>
            <a:endParaRPr lang="el-G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pic>
        <p:nvPicPr>
          <p:cNvPr id="2049" name="Picture 1" descr="G:\βλακας πανας\Funny Airplanes - 01.jpg"/>
          <p:cNvPicPr>
            <a:picLocks noChangeAspect="1" noChangeArrowheads="1"/>
          </p:cNvPicPr>
          <p:nvPr/>
        </p:nvPicPr>
        <p:blipFill>
          <a:blip r:embed="rId2" cstate="print"/>
          <a:srcRect/>
          <a:stretch>
            <a:fillRect/>
          </a:stretch>
        </p:blipFill>
        <p:spPr bwMode="auto">
          <a:xfrm>
            <a:off x="2910323" y="2806468"/>
            <a:ext cx="2936835" cy="1966700"/>
          </a:xfrm>
          <a:prstGeom prst="rect">
            <a:avLst/>
          </a:prstGeom>
          <a:ln>
            <a:noFill/>
          </a:ln>
          <a:effectLst>
            <a:outerShdw blurRad="292100" dist="139700" dir="2700000" algn="tl" rotWithShape="0">
              <a:srgbClr val="333333">
                <a:alpha val="65000"/>
              </a:srgbClr>
            </a:outerShdw>
          </a:effectLst>
        </p:spPr>
      </p:pic>
      <p:pic>
        <p:nvPicPr>
          <p:cNvPr id="2050" name="Picture 2" descr="G:\βλακας πανας\Funny Airplanes - 05.jpg"/>
          <p:cNvPicPr>
            <a:picLocks noChangeAspect="1" noChangeArrowheads="1"/>
          </p:cNvPicPr>
          <p:nvPr/>
        </p:nvPicPr>
        <p:blipFill>
          <a:blip r:embed="rId3" cstate="print"/>
          <a:srcRect/>
          <a:stretch>
            <a:fillRect/>
          </a:stretch>
        </p:blipFill>
        <p:spPr bwMode="auto">
          <a:xfrm>
            <a:off x="5944937" y="1014238"/>
            <a:ext cx="2963040" cy="1984248"/>
          </a:xfrm>
          <a:prstGeom prst="rect">
            <a:avLst/>
          </a:prstGeom>
          <a:ln>
            <a:noFill/>
          </a:ln>
          <a:effectLst>
            <a:softEdge rad="112500"/>
          </a:effectLst>
        </p:spPr>
      </p:pic>
      <p:pic>
        <p:nvPicPr>
          <p:cNvPr id="2051" name="Picture 3" descr="G:\βλακας πανας\Funny Airplanes - 06.jpg"/>
          <p:cNvPicPr>
            <a:picLocks noChangeAspect="1" noChangeArrowheads="1"/>
          </p:cNvPicPr>
          <p:nvPr/>
        </p:nvPicPr>
        <p:blipFill>
          <a:blip r:embed="rId4" cstate="print"/>
          <a:srcRect/>
          <a:stretch>
            <a:fillRect/>
          </a:stretch>
        </p:blipFill>
        <p:spPr bwMode="auto">
          <a:xfrm>
            <a:off x="1062247" y="4792889"/>
            <a:ext cx="3083792" cy="2065111"/>
          </a:xfrm>
          <a:prstGeom prst="rect">
            <a:avLst/>
          </a:prstGeom>
          <a:ln>
            <a:noFill/>
          </a:ln>
          <a:effectLst>
            <a:softEdge rad="112500"/>
          </a:effectLst>
        </p:spPr>
      </p:pic>
      <p:pic>
        <p:nvPicPr>
          <p:cNvPr id="2052" name="Picture 4" descr="G:\βλακας πανας\Funny Airplanes - 17.jpg"/>
          <p:cNvPicPr>
            <a:picLocks noChangeAspect="1" noChangeArrowheads="1"/>
          </p:cNvPicPr>
          <p:nvPr/>
        </p:nvPicPr>
        <p:blipFill>
          <a:blip r:embed="rId5" cstate="print"/>
          <a:srcRect/>
          <a:stretch>
            <a:fillRect/>
          </a:stretch>
        </p:blipFill>
        <p:spPr bwMode="auto">
          <a:xfrm>
            <a:off x="6000017" y="3660470"/>
            <a:ext cx="2976032" cy="1992948"/>
          </a:xfrm>
          <a:prstGeom prst="rect">
            <a:avLst/>
          </a:prstGeom>
          <a:ln>
            <a:noFill/>
          </a:ln>
          <a:effectLst>
            <a:outerShdw blurRad="292100" dist="139700" dir="2700000" algn="tl" rotWithShape="0">
              <a:srgbClr val="333333">
                <a:alpha val="65000"/>
              </a:srgbClr>
            </a:outerShdw>
          </a:effectLst>
        </p:spPr>
      </p:pic>
      <p:pic>
        <p:nvPicPr>
          <p:cNvPr id="2054" name="Picture 6" descr="http://eyeofskydotcom.files.wordpress.com/2012/07/autopiaana_1.jpg?w=584&amp;h=387"/>
          <p:cNvPicPr>
            <a:picLocks noChangeAspect="1" noChangeArrowheads="1"/>
          </p:cNvPicPr>
          <p:nvPr/>
        </p:nvPicPr>
        <p:blipFill>
          <a:blip r:embed="rId6" cstate="print"/>
          <a:srcRect/>
          <a:stretch>
            <a:fillRect/>
          </a:stretch>
        </p:blipFill>
        <p:spPr bwMode="auto">
          <a:xfrm>
            <a:off x="146679" y="1618446"/>
            <a:ext cx="2660903" cy="1763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fade">
                                      <p:cBhvr>
                                        <p:cTn id="21" dur="1000"/>
                                        <p:tgtEl>
                                          <p:spTgt spid="2049"/>
                                        </p:tgtEl>
                                      </p:cBhvr>
                                    </p:animEffect>
                                    <p:anim calcmode="lin" valueType="num">
                                      <p:cBhvr>
                                        <p:cTn id="22" dur="1000" fill="hold"/>
                                        <p:tgtEl>
                                          <p:spTgt spid="2049"/>
                                        </p:tgtEl>
                                        <p:attrNameLst>
                                          <p:attrName>ppt_x</p:attrName>
                                        </p:attrNameLst>
                                      </p:cBhvr>
                                      <p:tavLst>
                                        <p:tav tm="0">
                                          <p:val>
                                            <p:strVal val="#ppt_x"/>
                                          </p:val>
                                        </p:tav>
                                        <p:tav tm="100000">
                                          <p:val>
                                            <p:strVal val="#ppt_x"/>
                                          </p:val>
                                        </p:tav>
                                      </p:tavLst>
                                    </p:anim>
                                    <p:anim calcmode="lin" valueType="num">
                                      <p:cBhvr>
                                        <p:cTn id="2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anim calcmode="lin" valueType="num">
                                      <p:cBhvr>
                                        <p:cTn id="36" dur="1000" fill="hold"/>
                                        <p:tgtEl>
                                          <p:spTgt spid="2051"/>
                                        </p:tgtEl>
                                        <p:attrNameLst>
                                          <p:attrName>ppt_x</p:attrName>
                                        </p:attrNameLst>
                                      </p:cBhvr>
                                      <p:tavLst>
                                        <p:tav tm="0">
                                          <p:val>
                                            <p:strVal val="#ppt_x"/>
                                          </p:val>
                                        </p:tav>
                                        <p:tav tm="100000">
                                          <p:val>
                                            <p:strVal val="#ppt_x"/>
                                          </p:val>
                                        </p:tav>
                                      </p:tavLst>
                                    </p:anim>
                                    <p:anim calcmode="lin" valueType="num">
                                      <p:cBhvr>
                                        <p:cTn id="3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1000"/>
                                        <p:tgtEl>
                                          <p:spTgt spid="2052"/>
                                        </p:tgtEl>
                                      </p:cBhvr>
                                    </p:animEffect>
                                    <p:anim calcmode="lin" valueType="num">
                                      <p:cBhvr>
                                        <p:cTn id="43" dur="1000" fill="hold"/>
                                        <p:tgtEl>
                                          <p:spTgt spid="2052"/>
                                        </p:tgtEl>
                                        <p:attrNameLst>
                                          <p:attrName>ppt_x</p:attrName>
                                        </p:attrNameLst>
                                      </p:cBhvr>
                                      <p:tavLst>
                                        <p:tav tm="0">
                                          <p:val>
                                            <p:strVal val="#ppt_x"/>
                                          </p:val>
                                        </p:tav>
                                        <p:tav tm="100000">
                                          <p:val>
                                            <p:strVal val="#ppt_x"/>
                                          </p:val>
                                        </p:tav>
                                      </p:tavLst>
                                    </p:anim>
                                    <p:anim calcmode="lin" valueType="num">
                                      <p:cBhvr>
                                        <p:cTn id="4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1965" y="0"/>
            <a:ext cx="8226425"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ΑΠΟΤΕΛΕΣΜΑΤΑ ΕΡΩΤΗΜΑΤΟΛΟΓΙΩΝ</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graphicFrame>
        <p:nvGraphicFramePr>
          <p:cNvPr id="5" name="4 - Γράφημα"/>
          <p:cNvGraphicFramePr/>
          <p:nvPr/>
        </p:nvGraphicFramePr>
        <p:xfrm>
          <a:off x="619696" y="1821484"/>
          <a:ext cx="3431096" cy="1890979"/>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1362456" y="1499616"/>
            <a:ext cx="1225296"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ΚΟΡΙΤΣΙΑ</a:t>
            </a:r>
            <a:endParaRPr lang="el-GR" sz="1600" dirty="0">
              <a:latin typeface="Times New Roman" pitchFamily="18" charset="0"/>
              <a:cs typeface="Times New Roman" pitchFamily="18" charset="0"/>
            </a:endParaRPr>
          </a:p>
        </p:txBody>
      </p:sp>
      <p:sp>
        <p:nvSpPr>
          <p:cNvPr id="7" name="6 - TextBox"/>
          <p:cNvSpPr txBox="1"/>
          <p:nvPr/>
        </p:nvSpPr>
        <p:spPr>
          <a:xfrm>
            <a:off x="5385816" y="1545336"/>
            <a:ext cx="1243584"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ΑΓΟΡΙΑ</a:t>
            </a:r>
            <a:endParaRPr lang="el-GR" sz="1600" dirty="0">
              <a:latin typeface="Times New Roman" pitchFamily="18" charset="0"/>
              <a:cs typeface="Times New Roman" pitchFamily="18" charset="0"/>
            </a:endParaRPr>
          </a:p>
        </p:txBody>
      </p:sp>
      <p:graphicFrame>
        <p:nvGraphicFramePr>
          <p:cNvPr id="8" name="7 - Γράφημα"/>
          <p:cNvGraphicFramePr/>
          <p:nvPr/>
        </p:nvGraphicFramePr>
        <p:xfrm>
          <a:off x="4489704" y="1867204"/>
          <a:ext cx="3090672" cy="1973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 Γράφημα"/>
          <p:cNvGraphicFramePr/>
          <p:nvPr/>
        </p:nvGraphicFramePr>
        <p:xfrm>
          <a:off x="1150696" y="4489704"/>
          <a:ext cx="3073832" cy="1912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 Γράφημα"/>
          <p:cNvGraphicFramePr/>
          <p:nvPr/>
        </p:nvGraphicFramePr>
        <p:xfrm>
          <a:off x="5119192" y="4418380"/>
          <a:ext cx="3046400" cy="1726387"/>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 TextBox"/>
          <p:cNvSpPr txBox="1"/>
          <p:nvPr/>
        </p:nvSpPr>
        <p:spPr>
          <a:xfrm>
            <a:off x="2029968" y="4105656"/>
            <a:ext cx="1298448" cy="338554"/>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ΚΟΡΙΤΣΙΑ</a:t>
            </a:r>
            <a:endParaRPr lang="el-GR" sz="1600" dirty="0">
              <a:latin typeface="Times New Roman" pitchFamily="18" charset="0"/>
              <a:cs typeface="Times New Roman" pitchFamily="18" charset="0"/>
            </a:endParaRPr>
          </a:p>
        </p:txBody>
      </p:sp>
      <p:sp>
        <p:nvSpPr>
          <p:cNvPr id="12" name="11 - TextBox"/>
          <p:cNvSpPr txBox="1"/>
          <p:nvPr/>
        </p:nvSpPr>
        <p:spPr>
          <a:xfrm>
            <a:off x="6172200" y="4023360"/>
            <a:ext cx="1335024" cy="338554"/>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ΑΓΟΡΙΑ</a:t>
            </a:r>
            <a:endParaRPr lang="el-GR" sz="1600" dirty="0">
              <a:latin typeface="Times New Roman" pitchFamily="18" charset="0"/>
              <a:cs typeface="Times New Roman" pitchFamily="18" charset="0"/>
            </a:endParaRPr>
          </a:p>
        </p:txBody>
      </p:sp>
      <p:sp>
        <p:nvSpPr>
          <p:cNvPr id="13" name="12 - Ορθογώνιο"/>
          <p:cNvSpPr/>
          <p:nvPr/>
        </p:nvSpPr>
        <p:spPr>
          <a:xfrm>
            <a:off x="475488" y="1444752"/>
            <a:ext cx="7214616" cy="2450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1011936" y="4066032"/>
            <a:ext cx="7214616" cy="2450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
                                        <p:tgtEl>
                                          <p:spTgt spid="13"/>
                                        </p:tgtEl>
                                      </p:cBhvr>
                                    </p:animEffect>
                                    <p:anim calcmode="lin" valueType="num">
                                      <p:cBhvr>
                                        <p:cTn id="15" dur="400" fill="hold"/>
                                        <p:tgtEl>
                                          <p:spTgt spid="13"/>
                                        </p:tgtEl>
                                        <p:attrNameLst>
                                          <p:attrName>ppt_x</p:attrName>
                                        </p:attrNameLst>
                                      </p:cBhvr>
                                      <p:tavLst>
                                        <p:tav tm="0">
                                          <p:val>
                                            <p:strVal val="#ppt_x"/>
                                          </p:val>
                                        </p:tav>
                                        <p:tav tm="100000">
                                          <p:val>
                                            <p:strVal val="#ppt_x"/>
                                          </p:val>
                                        </p:tav>
                                      </p:tavLst>
                                    </p:anim>
                                    <p:anim calcmode="lin" valueType="num">
                                      <p:cBhvr>
                                        <p:cTn id="16" dur="400" fill="hold"/>
                                        <p:tgtEl>
                                          <p:spTgt spid="1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
                                        <p:tgtEl>
                                          <p:spTgt spid="5"/>
                                        </p:tgtEl>
                                      </p:cBhvr>
                                    </p:animEffect>
                                    <p:anim calcmode="lin" valueType="num">
                                      <p:cBhvr>
                                        <p:cTn id="29" dur="400" fill="hold"/>
                                        <p:tgtEl>
                                          <p:spTgt spid="5"/>
                                        </p:tgtEl>
                                        <p:attrNameLst>
                                          <p:attrName>ppt_x</p:attrName>
                                        </p:attrNameLst>
                                      </p:cBhvr>
                                      <p:tavLst>
                                        <p:tav tm="0">
                                          <p:val>
                                            <p:strVal val="#ppt_x"/>
                                          </p:val>
                                        </p:tav>
                                        <p:tav tm="100000">
                                          <p:val>
                                            <p:strVal val="#ppt_x"/>
                                          </p:val>
                                        </p:tav>
                                      </p:tavLst>
                                    </p:anim>
                                    <p:anim calcmode="lin" valueType="num">
                                      <p:cBhvr>
                                        <p:cTn id="30" dur="400" fill="hold"/>
                                        <p:tgtEl>
                                          <p:spTgt spid="5"/>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
                                        <p:tgtEl>
                                          <p:spTgt spid="8"/>
                                        </p:tgtEl>
                                      </p:cBhvr>
                                    </p:animEffect>
                                    <p:anim calcmode="lin" valueType="num">
                                      <p:cBhvr>
                                        <p:cTn id="43" dur="400" fill="hold"/>
                                        <p:tgtEl>
                                          <p:spTgt spid="8"/>
                                        </p:tgtEl>
                                        <p:attrNameLst>
                                          <p:attrName>ppt_x</p:attrName>
                                        </p:attrNameLst>
                                      </p:cBhvr>
                                      <p:tavLst>
                                        <p:tav tm="0">
                                          <p:val>
                                            <p:strVal val="#ppt_x"/>
                                          </p:val>
                                        </p:tav>
                                        <p:tav tm="100000">
                                          <p:val>
                                            <p:strVal val="#ppt_x"/>
                                          </p:val>
                                        </p:tav>
                                      </p:tavLst>
                                    </p:anim>
                                    <p:anim calcmode="lin" valueType="num">
                                      <p:cBhvr>
                                        <p:cTn id="44" dur="400" fill="hold"/>
                                        <p:tgtEl>
                                          <p:spTgt spid="8"/>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
                                        <p:tgtEl>
                                          <p:spTgt spid="14"/>
                                        </p:tgtEl>
                                      </p:cBhvr>
                                    </p:animEffect>
                                    <p:anim calcmode="lin" valueType="num">
                                      <p:cBhvr>
                                        <p:cTn id="52" dur="400" fill="hold"/>
                                        <p:tgtEl>
                                          <p:spTgt spid="14"/>
                                        </p:tgtEl>
                                        <p:attrNameLst>
                                          <p:attrName>ppt_x</p:attrName>
                                        </p:attrNameLst>
                                      </p:cBhvr>
                                      <p:tavLst>
                                        <p:tav tm="0">
                                          <p:val>
                                            <p:strVal val="#ppt_x"/>
                                          </p:val>
                                        </p:tav>
                                        <p:tav tm="100000">
                                          <p:val>
                                            <p:strVal val="#ppt_x"/>
                                          </p:val>
                                        </p:tav>
                                      </p:tavLst>
                                    </p:anim>
                                    <p:anim calcmode="lin" valueType="num">
                                      <p:cBhvr>
                                        <p:cTn id="53" dur="400" fill="hold"/>
                                        <p:tgtEl>
                                          <p:spTgt spid="14"/>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
                                        <p:tgtEl>
                                          <p:spTgt spid="11"/>
                                        </p:tgtEl>
                                      </p:cBhvr>
                                    </p:animEffect>
                                    <p:anim calcmode="lin" valueType="num">
                                      <p:cBhvr>
                                        <p:cTn id="59" dur="400" fill="hold"/>
                                        <p:tgtEl>
                                          <p:spTgt spid="11"/>
                                        </p:tgtEl>
                                        <p:attrNameLst>
                                          <p:attrName>ppt_x</p:attrName>
                                        </p:attrNameLst>
                                      </p:cBhvr>
                                      <p:tavLst>
                                        <p:tav tm="0">
                                          <p:val>
                                            <p:strVal val="#ppt_x"/>
                                          </p:val>
                                        </p:tav>
                                        <p:tav tm="100000">
                                          <p:val>
                                            <p:strVal val="#ppt_x"/>
                                          </p:val>
                                        </p:tav>
                                      </p:tavLst>
                                    </p:anim>
                                    <p:anim calcmode="lin" valueType="num">
                                      <p:cBhvr>
                                        <p:cTn id="60" dur="400" fill="hold"/>
                                        <p:tgtEl>
                                          <p:spTgt spid="11"/>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3" presetID="43"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
                                        <p:tgtEl>
                                          <p:spTgt spid="9"/>
                                        </p:tgtEl>
                                      </p:cBhvr>
                                    </p:animEffect>
                                    <p:anim calcmode="lin" valueType="num">
                                      <p:cBhvr>
                                        <p:cTn id="66" dur="400" fill="hold"/>
                                        <p:tgtEl>
                                          <p:spTgt spid="9"/>
                                        </p:tgtEl>
                                        <p:attrNameLst>
                                          <p:attrName>ppt_x</p:attrName>
                                        </p:attrNameLst>
                                      </p:cBhvr>
                                      <p:tavLst>
                                        <p:tav tm="0">
                                          <p:val>
                                            <p:strVal val="#ppt_x"/>
                                          </p:val>
                                        </p:tav>
                                        <p:tav tm="100000">
                                          <p:val>
                                            <p:strVal val="#ppt_x"/>
                                          </p:val>
                                        </p:tav>
                                      </p:tavLst>
                                    </p:anim>
                                    <p:anim calcmode="lin" valueType="num">
                                      <p:cBhvr>
                                        <p:cTn id="67" dur="400" fill="hold"/>
                                        <p:tgtEl>
                                          <p:spTgt spid="9"/>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
                                        <p:tgtEl>
                                          <p:spTgt spid="12"/>
                                        </p:tgtEl>
                                      </p:cBhvr>
                                    </p:animEffect>
                                    <p:anim calcmode="lin" valueType="num">
                                      <p:cBhvr>
                                        <p:cTn id="73" dur="400" fill="hold"/>
                                        <p:tgtEl>
                                          <p:spTgt spid="12"/>
                                        </p:tgtEl>
                                        <p:attrNameLst>
                                          <p:attrName>ppt_x</p:attrName>
                                        </p:attrNameLst>
                                      </p:cBhvr>
                                      <p:tavLst>
                                        <p:tav tm="0">
                                          <p:val>
                                            <p:strVal val="#ppt_x"/>
                                          </p:val>
                                        </p:tav>
                                        <p:tav tm="100000">
                                          <p:val>
                                            <p:strVal val="#ppt_x"/>
                                          </p:val>
                                        </p:tav>
                                      </p:tavLst>
                                    </p:anim>
                                    <p:anim calcmode="lin" valueType="num">
                                      <p:cBhvr>
                                        <p:cTn id="74" dur="400" fill="hold"/>
                                        <p:tgtEl>
                                          <p:spTgt spid="12"/>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7" presetID="43"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
                                        <p:tgtEl>
                                          <p:spTgt spid="10"/>
                                        </p:tgtEl>
                                      </p:cBhvr>
                                    </p:animEffect>
                                    <p:anim calcmode="lin" valueType="num">
                                      <p:cBhvr>
                                        <p:cTn id="80" dur="400" fill="hold"/>
                                        <p:tgtEl>
                                          <p:spTgt spid="10"/>
                                        </p:tgtEl>
                                        <p:attrNameLst>
                                          <p:attrName>ppt_x</p:attrName>
                                        </p:attrNameLst>
                                      </p:cBhvr>
                                      <p:tavLst>
                                        <p:tav tm="0">
                                          <p:val>
                                            <p:strVal val="#ppt_x"/>
                                          </p:val>
                                        </p:tav>
                                        <p:tav tm="100000">
                                          <p:val>
                                            <p:strVal val="#ppt_x"/>
                                          </p:val>
                                        </p:tav>
                                      </p:tavLst>
                                    </p:anim>
                                    <p:anim calcmode="lin" valueType="num">
                                      <p:cBhvr>
                                        <p:cTn id="81" dur="400" fill="hold"/>
                                        <p:tgtEl>
                                          <p:spTgt spid="10"/>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7" grpId="0"/>
      <p:bldGraphic spid="8" grpId="0">
        <p:bldAsOne/>
      </p:bldGraphic>
      <p:bldGraphic spid="9" grpId="0">
        <p:bldAsOne/>
      </p:bldGraphic>
      <p:bldGraphic spid="10" grpId="0">
        <p:bldAsOne/>
      </p:bldGraphic>
      <p:bldP spid="11" grpId="0"/>
      <p:bldP spid="12"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65760" y="179195"/>
            <a:ext cx="8165592"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ΑΠΟΤΕΛΕΣΜΑΤΑ ΕΡΩΤΗΜΑΤΟΛΟΓΙΩΝ</a:t>
            </a:r>
            <a:endParaRPr lang="el-G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graphicFrame>
        <p:nvGraphicFramePr>
          <p:cNvPr id="6" name="5 - Γράφημα"/>
          <p:cNvGraphicFramePr/>
          <p:nvPr/>
        </p:nvGraphicFramePr>
        <p:xfrm>
          <a:off x="847725" y="1443607"/>
          <a:ext cx="3495675" cy="1804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 Γράφημα"/>
          <p:cNvGraphicFramePr/>
          <p:nvPr/>
        </p:nvGraphicFramePr>
        <p:xfrm>
          <a:off x="4532147" y="1530705"/>
          <a:ext cx="3097378" cy="1603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 Γράφημα"/>
          <p:cNvGraphicFramePr/>
          <p:nvPr/>
        </p:nvGraphicFramePr>
        <p:xfrm>
          <a:off x="2284552" y="4101998"/>
          <a:ext cx="2639873" cy="1632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 Γράφημα"/>
          <p:cNvGraphicFramePr/>
          <p:nvPr/>
        </p:nvGraphicFramePr>
        <p:xfrm>
          <a:off x="5620347" y="4010558"/>
          <a:ext cx="2347290" cy="1616659"/>
        </p:xfrm>
        <a:graphic>
          <a:graphicData uri="http://schemas.openxmlformats.org/drawingml/2006/chart">
            <c:chart xmlns:c="http://schemas.openxmlformats.org/drawingml/2006/chart" xmlns:r="http://schemas.openxmlformats.org/officeDocument/2006/relationships" r:id="rId5"/>
          </a:graphicData>
        </a:graphic>
      </p:graphicFrame>
      <p:sp>
        <p:nvSpPr>
          <p:cNvPr id="10" name="9 - TextBox"/>
          <p:cNvSpPr txBox="1"/>
          <p:nvPr/>
        </p:nvSpPr>
        <p:spPr>
          <a:xfrm>
            <a:off x="2816352" y="3739896"/>
            <a:ext cx="1225296"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ΚΟΡΙΤΣΙΑ</a:t>
            </a:r>
            <a:endParaRPr lang="el-GR" sz="1600" dirty="0">
              <a:latin typeface="Times New Roman" pitchFamily="18" charset="0"/>
              <a:cs typeface="Times New Roman" pitchFamily="18" charset="0"/>
            </a:endParaRPr>
          </a:p>
        </p:txBody>
      </p:sp>
      <p:sp>
        <p:nvSpPr>
          <p:cNvPr id="11" name="10 - TextBox"/>
          <p:cNvSpPr txBox="1"/>
          <p:nvPr/>
        </p:nvSpPr>
        <p:spPr>
          <a:xfrm>
            <a:off x="1688592" y="1149096"/>
            <a:ext cx="1225296"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ΚΟΡΙΤΣΙΑ</a:t>
            </a:r>
            <a:endParaRPr lang="el-GR" sz="1600" dirty="0">
              <a:latin typeface="Times New Roman" pitchFamily="18" charset="0"/>
              <a:cs typeface="Times New Roman" pitchFamily="18" charset="0"/>
            </a:endParaRPr>
          </a:p>
        </p:txBody>
      </p:sp>
      <p:sp>
        <p:nvSpPr>
          <p:cNvPr id="12" name="11 - TextBox"/>
          <p:cNvSpPr txBox="1"/>
          <p:nvPr/>
        </p:nvSpPr>
        <p:spPr>
          <a:xfrm>
            <a:off x="6126480" y="3611880"/>
            <a:ext cx="1243584"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ΑΓΟΡΙΑ</a:t>
            </a:r>
            <a:endParaRPr lang="el-GR" sz="1600" dirty="0">
              <a:latin typeface="Times New Roman" pitchFamily="18" charset="0"/>
              <a:cs typeface="Times New Roman" pitchFamily="18" charset="0"/>
            </a:endParaRPr>
          </a:p>
        </p:txBody>
      </p:sp>
      <p:sp>
        <p:nvSpPr>
          <p:cNvPr id="13" name="12 - TextBox"/>
          <p:cNvSpPr txBox="1"/>
          <p:nvPr/>
        </p:nvSpPr>
        <p:spPr>
          <a:xfrm>
            <a:off x="5428488" y="1158240"/>
            <a:ext cx="1243584" cy="338554"/>
          </a:xfrm>
          <a:prstGeom prst="rect">
            <a:avLst/>
          </a:prstGeom>
          <a:noFill/>
        </p:spPr>
        <p:txBody>
          <a:bodyPr wrap="square" rtlCol="0">
            <a:spAutoFit/>
          </a:bodyPr>
          <a:lstStyle/>
          <a:p>
            <a:r>
              <a:rPr lang="el-GR" sz="1600" dirty="0" smtClean="0">
                <a:latin typeface="Times New Roman" pitchFamily="18" charset="0"/>
                <a:cs typeface="Times New Roman" pitchFamily="18" charset="0"/>
              </a:rPr>
              <a:t>ΑΓΟΡΙΑ</a:t>
            </a:r>
            <a:endParaRPr lang="el-GR" sz="1600" dirty="0">
              <a:latin typeface="Times New Roman" pitchFamily="18" charset="0"/>
              <a:cs typeface="Times New Roman" pitchFamily="18" charset="0"/>
            </a:endParaRPr>
          </a:p>
        </p:txBody>
      </p:sp>
      <p:sp>
        <p:nvSpPr>
          <p:cNvPr id="14" name="13 - Ορθογώνιο"/>
          <p:cNvSpPr/>
          <p:nvPr/>
        </p:nvSpPr>
        <p:spPr>
          <a:xfrm>
            <a:off x="640080" y="969264"/>
            <a:ext cx="7214616" cy="2450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1545336" y="3520440"/>
            <a:ext cx="7214616" cy="2450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
                                        <p:tgtEl>
                                          <p:spTgt spid="14"/>
                                        </p:tgtEl>
                                      </p:cBhvr>
                                    </p:animEffect>
                                    <p:anim calcmode="lin" valueType="num">
                                      <p:cBhvr>
                                        <p:cTn id="15" dur="400" fill="hold"/>
                                        <p:tgtEl>
                                          <p:spTgt spid="14"/>
                                        </p:tgtEl>
                                        <p:attrNameLst>
                                          <p:attrName>ppt_x</p:attrName>
                                        </p:attrNameLst>
                                      </p:cBhvr>
                                      <p:tavLst>
                                        <p:tav tm="0">
                                          <p:val>
                                            <p:strVal val="#ppt_x"/>
                                          </p:val>
                                        </p:tav>
                                        <p:tav tm="100000">
                                          <p:val>
                                            <p:strVal val="#ppt_x"/>
                                          </p:val>
                                        </p:tav>
                                      </p:tavLst>
                                    </p:anim>
                                    <p:anim calcmode="lin" valueType="num">
                                      <p:cBhvr>
                                        <p:cTn id="16" dur="400" fill="hold"/>
                                        <p:tgtEl>
                                          <p:spTgt spid="1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
                                        <p:tgtEl>
                                          <p:spTgt spid="11"/>
                                        </p:tgtEl>
                                      </p:cBhvr>
                                    </p:animEffect>
                                    <p:anim calcmode="lin" valueType="num">
                                      <p:cBhvr>
                                        <p:cTn id="22" dur="400" fill="hold"/>
                                        <p:tgtEl>
                                          <p:spTgt spid="11"/>
                                        </p:tgtEl>
                                        <p:attrNameLst>
                                          <p:attrName>ppt_x</p:attrName>
                                        </p:attrNameLst>
                                      </p:cBhvr>
                                      <p:tavLst>
                                        <p:tav tm="0">
                                          <p:val>
                                            <p:strVal val="#ppt_x"/>
                                          </p:val>
                                        </p:tav>
                                        <p:tav tm="100000">
                                          <p:val>
                                            <p:strVal val="#ppt_x"/>
                                          </p:val>
                                        </p:tav>
                                      </p:tavLst>
                                    </p:anim>
                                    <p:anim calcmode="lin" valueType="num">
                                      <p:cBhvr>
                                        <p:cTn id="23" dur="400" fill="hold"/>
                                        <p:tgtEl>
                                          <p:spTgt spid="11"/>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
                                        <p:tgtEl>
                                          <p:spTgt spid="6"/>
                                        </p:tgtEl>
                                      </p:cBhvr>
                                    </p:animEffect>
                                    <p:anim calcmode="lin" valueType="num">
                                      <p:cBhvr>
                                        <p:cTn id="29" dur="400" fill="hold"/>
                                        <p:tgtEl>
                                          <p:spTgt spid="6"/>
                                        </p:tgtEl>
                                        <p:attrNameLst>
                                          <p:attrName>ppt_x</p:attrName>
                                        </p:attrNameLst>
                                      </p:cBhvr>
                                      <p:tavLst>
                                        <p:tav tm="0">
                                          <p:val>
                                            <p:strVal val="#ppt_x"/>
                                          </p:val>
                                        </p:tav>
                                        <p:tav tm="100000">
                                          <p:val>
                                            <p:strVal val="#ppt_x"/>
                                          </p:val>
                                        </p:tav>
                                      </p:tavLst>
                                    </p:anim>
                                    <p:anim calcmode="lin" valueType="num">
                                      <p:cBhvr>
                                        <p:cTn id="30" dur="400" fill="hold"/>
                                        <p:tgtEl>
                                          <p:spTgt spid="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
                                        <p:tgtEl>
                                          <p:spTgt spid="13"/>
                                        </p:tgtEl>
                                      </p:cBhvr>
                                    </p:animEffect>
                                    <p:anim calcmode="lin" valueType="num">
                                      <p:cBhvr>
                                        <p:cTn id="36" dur="400" fill="hold"/>
                                        <p:tgtEl>
                                          <p:spTgt spid="13"/>
                                        </p:tgtEl>
                                        <p:attrNameLst>
                                          <p:attrName>ppt_x</p:attrName>
                                        </p:attrNameLst>
                                      </p:cBhvr>
                                      <p:tavLst>
                                        <p:tav tm="0">
                                          <p:val>
                                            <p:strVal val="#ppt_x"/>
                                          </p:val>
                                        </p:tav>
                                        <p:tav tm="100000">
                                          <p:val>
                                            <p:strVal val="#ppt_x"/>
                                          </p:val>
                                        </p:tav>
                                      </p:tavLst>
                                    </p:anim>
                                    <p:anim calcmode="lin" valueType="num">
                                      <p:cBhvr>
                                        <p:cTn id="37" dur="400" fill="hold"/>
                                        <p:tgtEl>
                                          <p:spTgt spid="1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
                                        <p:tgtEl>
                                          <p:spTgt spid="7"/>
                                        </p:tgtEl>
                                      </p:cBhvr>
                                    </p:animEffect>
                                    <p:anim calcmode="lin" valueType="num">
                                      <p:cBhvr>
                                        <p:cTn id="43" dur="400" fill="hold"/>
                                        <p:tgtEl>
                                          <p:spTgt spid="7"/>
                                        </p:tgtEl>
                                        <p:attrNameLst>
                                          <p:attrName>ppt_x</p:attrName>
                                        </p:attrNameLst>
                                      </p:cBhvr>
                                      <p:tavLst>
                                        <p:tav tm="0">
                                          <p:val>
                                            <p:strVal val="#ppt_x"/>
                                          </p:val>
                                        </p:tav>
                                        <p:tav tm="100000">
                                          <p:val>
                                            <p:strVal val="#ppt_x"/>
                                          </p:val>
                                        </p:tav>
                                      </p:tavLst>
                                    </p:anim>
                                    <p:anim calcmode="lin" valueType="num">
                                      <p:cBhvr>
                                        <p:cTn id="44" dur="400" fill="hold"/>
                                        <p:tgtEl>
                                          <p:spTgt spid="7"/>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
                                        <p:tgtEl>
                                          <p:spTgt spid="15"/>
                                        </p:tgtEl>
                                      </p:cBhvr>
                                    </p:animEffect>
                                    <p:anim calcmode="lin" valueType="num">
                                      <p:cBhvr>
                                        <p:cTn id="52" dur="400" fill="hold"/>
                                        <p:tgtEl>
                                          <p:spTgt spid="15"/>
                                        </p:tgtEl>
                                        <p:attrNameLst>
                                          <p:attrName>ppt_x</p:attrName>
                                        </p:attrNameLst>
                                      </p:cBhvr>
                                      <p:tavLst>
                                        <p:tav tm="0">
                                          <p:val>
                                            <p:strVal val="#ppt_x"/>
                                          </p:val>
                                        </p:tav>
                                        <p:tav tm="100000">
                                          <p:val>
                                            <p:strVal val="#ppt_x"/>
                                          </p:val>
                                        </p:tav>
                                      </p:tavLst>
                                    </p:anim>
                                    <p:anim calcmode="lin" valueType="num">
                                      <p:cBhvr>
                                        <p:cTn id="53" dur="400" fill="hold"/>
                                        <p:tgtEl>
                                          <p:spTgt spid="15"/>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
                                        <p:tgtEl>
                                          <p:spTgt spid="10"/>
                                        </p:tgtEl>
                                      </p:cBhvr>
                                    </p:animEffect>
                                    <p:anim calcmode="lin" valueType="num">
                                      <p:cBhvr>
                                        <p:cTn id="59" dur="400" fill="hold"/>
                                        <p:tgtEl>
                                          <p:spTgt spid="10"/>
                                        </p:tgtEl>
                                        <p:attrNameLst>
                                          <p:attrName>ppt_x</p:attrName>
                                        </p:attrNameLst>
                                      </p:cBhvr>
                                      <p:tavLst>
                                        <p:tav tm="0">
                                          <p:val>
                                            <p:strVal val="#ppt_x"/>
                                          </p:val>
                                        </p:tav>
                                        <p:tav tm="100000">
                                          <p:val>
                                            <p:strVal val="#ppt_x"/>
                                          </p:val>
                                        </p:tav>
                                      </p:tavLst>
                                    </p:anim>
                                    <p:anim calcmode="lin" valueType="num">
                                      <p:cBhvr>
                                        <p:cTn id="60" dur="400" fill="hold"/>
                                        <p:tgtEl>
                                          <p:spTgt spid="10"/>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3" presetID="43"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
                                        <p:tgtEl>
                                          <p:spTgt spid="8"/>
                                        </p:tgtEl>
                                      </p:cBhvr>
                                    </p:animEffect>
                                    <p:anim calcmode="lin" valueType="num">
                                      <p:cBhvr>
                                        <p:cTn id="66" dur="400" fill="hold"/>
                                        <p:tgtEl>
                                          <p:spTgt spid="8"/>
                                        </p:tgtEl>
                                        <p:attrNameLst>
                                          <p:attrName>ppt_x</p:attrName>
                                        </p:attrNameLst>
                                      </p:cBhvr>
                                      <p:tavLst>
                                        <p:tav tm="0">
                                          <p:val>
                                            <p:strVal val="#ppt_x"/>
                                          </p:val>
                                        </p:tav>
                                        <p:tav tm="100000">
                                          <p:val>
                                            <p:strVal val="#ppt_x"/>
                                          </p:val>
                                        </p:tav>
                                      </p:tavLst>
                                    </p:anim>
                                    <p:anim calcmode="lin" valueType="num">
                                      <p:cBhvr>
                                        <p:cTn id="67" dur="400" fill="hold"/>
                                        <p:tgtEl>
                                          <p:spTgt spid="8"/>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
                                        <p:tgtEl>
                                          <p:spTgt spid="12"/>
                                        </p:tgtEl>
                                      </p:cBhvr>
                                    </p:animEffect>
                                    <p:anim calcmode="lin" valueType="num">
                                      <p:cBhvr>
                                        <p:cTn id="73" dur="400" fill="hold"/>
                                        <p:tgtEl>
                                          <p:spTgt spid="12"/>
                                        </p:tgtEl>
                                        <p:attrNameLst>
                                          <p:attrName>ppt_x</p:attrName>
                                        </p:attrNameLst>
                                      </p:cBhvr>
                                      <p:tavLst>
                                        <p:tav tm="0">
                                          <p:val>
                                            <p:strVal val="#ppt_x"/>
                                          </p:val>
                                        </p:tav>
                                        <p:tav tm="100000">
                                          <p:val>
                                            <p:strVal val="#ppt_x"/>
                                          </p:val>
                                        </p:tav>
                                      </p:tavLst>
                                    </p:anim>
                                    <p:anim calcmode="lin" valueType="num">
                                      <p:cBhvr>
                                        <p:cTn id="74" dur="400" fill="hold"/>
                                        <p:tgtEl>
                                          <p:spTgt spid="12"/>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7" presetID="43"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
                                        <p:tgtEl>
                                          <p:spTgt spid="9"/>
                                        </p:tgtEl>
                                      </p:cBhvr>
                                    </p:animEffect>
                                    <p:anim calcmode="lin" valueType="num">
                                      <p:cBhvr>
                                        <p:cTn id="80" dur="400" fill="hold"/>
                                        <p:tgtEl>
                                          <p:spTgt spid="9"/>
                                        </p:tgtEl>
                                        <p:attrNameLst>
                                          <p:attrName>ppt_x</p:attrName>
                                        </p:attrNameLst>
                                      </p:cBhvr>
                                      <p:tavLst>
                                        <p:tav tm="0">
                                          <p:val>
                                            <p:strVal val="#ppt_x"/>
                                          </p:val>
                                        </p:tav>
                                        <p:tav tm="100000">
                                          <p:val>
                                            <p:strVal val="#ppt_x"/>
                                          </p:val>
                                        </p:tav>
                                      </p:tavLst>
                                    </p:anim>
                                    <p:anim calcmode="lin" valueType="num">
                                      <p:cBhvr>
                                        <p:cTn id="81" dur="400" fill="hold"/>
                                        <p:tgtEl>
                                          <p:spTgt spid="9"/>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Graphic spid="7" grpId="0">
        <p:bldAsOne/>
      </p:bldGraphic>
      <p:bldGraphic spid="8" grpId="0">
        <p:bldAsOne/>
      </p:bldGraphic>
      <p:bldGraphic spid="9" grpId="0">
        <p:bldAsOne/>
      </p:bldGraphic>
      <p:bldP spid="10" grpId="0"/>
      <p:bldP spid="11" grpId="0"/>
      <p:bldP spid="12" grpId="0"/>
      <p:bldP spid="13"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17" y="165456"/>
            <a:ext cx="8226425"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ΣΥΜΠΕΡΑΣΜΑΤΑ</a:t>
            </a:r>
            <a:endParaRPr lang="el-G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3" name="2 - Θέση περιεχομένου"/>
          <p:cNvSpPr>
            <a:spLocks noGrp="1"/>
          </p:cNvSpPr>
          <p:nvPr>
            <p:ph idx="1"/>
          </p:nvPr>
        </p:nvSpPr>
        <p:spPr/>
        <p:txBody>
          <a:bodyPr/>
          <a:lstStyle/>
          <a:p>
            <a:pPr>
              <a:buNone/>
            </a:pPr>
            <a:r>
              <a:rPr lang="el-GR" dirty="0" smtClean="0"/>
              <a:t>		</a:t>
            </a:r>
            <a:r>
              <a:rPr lang="el-GR" sz="2200" dirty="0" smtClean="0"/>
              <a:t>Συνοψίζοντας παρατηρήσαμε ότι το μεγαλύτερο μέρος των ανθρώπων δεν γνωρίζουν τις βασικές πληροφορίες για τα</a:t>
            </a:r>
            <a:r>
              <a:rPr lang="en-US" sz="2200" dirty="0" smtClean="0"/>
              <a:t> </a:t>
            </a:r>
            <a:r>
              <a:rPr lang="el-GR" sz="2200" dirty="0" smtClean="0"/>
              <a:t>αεροπλάνα. Ακόμα, δεν γνωρίζουν τα μέρη του αεροπλάνου, γεγονός που προκαλεί ανησυχία</a:t>
            </a:r>
            <a:br>
              <a:rPr lang="el-GR" sz="2200" dirty="0" smtClean="0"/>
            </a:br>
            <a:r>
              <a:rPr lang="el-GR" sz="2200" dirty="0" smtClean="0"/>
              <a:t/>
            </a:r>
            <a:br>
              <a:rPr lang="el-GR" sz="2200" dirty="0" smtClean="0"/>
            </a:br>
            <a:r>
              <a:rPr lang="el-GR" sz="2200" dirty="0" smtClean="0"/>
              <a:t>	. Οι αεροπορικές εταιρίες θα μπορούσαν να ενημερώσουν τους πολίτες γύρω από το αντικείμενο τους με ενημερωτικά φυλλάδια ή εκδηλώσεις. Έτσι οι επιβάτες θα ταξιδεύουν με  άνεση καθώς γνωρίζουν  την ασφάλεια που προσφέρει το αεροπλάνο.</a:t>
            </a:r>
          </a:p>
          <a:p>
            <a:endParaRPr lang="el-GR" sz="2200" dirty="0"/>
          </a:p>
        </p:txBody>
      </p:sp>
      <p:pic>
        <p:nvPicPr>
          <p:cNvPr id="4" name="3 - Εικόνα" descr="cartoon_plane.gif"/>
          <p:cNvPicPr>
            <a:picLocks noChangeAspect="1"/>
          </p:cNvPicPr>
          <p:nvPr/>
        </p:nvPicPr>
        <p:blipFill>
          <a:blip r:embed="rId2" cstate="print"/>
          <a:stretch>
            <a:fillRect/>
          </a:stretch>
        </p:blipFill>
        <p:spPr>
          <a:xfrm>
            <a:off x="5413612" y="5001407"/>
            <a:ext cx="2438400" cy="14954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spirably.com/uploads/user/2494-thankyou-for-your-attention.png"/>
          <p:cNvPicPr>
            <a:picLocks noChangeAspect="1" noChangeArrowheads="1"/>
          </p:cNvPicPr>
          <p:nvPr/>
        </p:nvPicPr>
        <p:blipFill>
          <a:blip r:embed="rId2" cstate="print"/>
          <a:srcRect b="25966"/>
          <a:stretch>
            <a:fillRect/>
          </a:stretch>
        </p:blipFill>
        <p:spPr bwMode="auto">
          <a:xfrm>
            <a:off x="518616" y="1058245"/>
            <a:ext cx="7623222" cy="40296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1692" y="259306"/>
            <a:ext cx="6344953" cy="883693"/>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ΣΤΟΧΟΣ ΤΗΣ ΕΡΓΑΣΙΑΣ</a:t>
            </a:r>
            <a:endParaRPr lang="el-G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3" name="2 - Θέση περιεχομένου"/>
          <p:cNvSpPr>
            <a:spLocks noGrp="1"/>
          </p:cNvSpPr>
          <p:nvPr>
            <p:ph idx="1"/>
          </p:nvPr>
        </p:nvSpPr>
        <p:spPr>
          <a:xfrm>
            <a:off x="3889612" y="1381835"/>
            <a:ext cx="4816664" cy="4732362"/>
          </a:xfrm>
        </p:spPr>
        <p:txBody>
          <a:bodyPr/>
          <a:lstStyle/>
          <a:p>
            <a:pPr>
              <a:buNone/>
            </a:pPr>
            <a:r>
              <a:rPr lang="el-GR" dirty="0" smtClean="0"/>
              <a:t> 		</a:t>
            </a:r>
            <a:r>
              <a:rPr lang="el-GR" sz="2200" dirty="0" smtClean="0"/>
              <a:t>Πραγματοποιήσαμε αυτή την εργασία με στόχο να ενημερώσουμε για την ιστορία του αεροπλάνου και γενικότερα για τη χρήση του και τη σημασία που έχει στη σύγχρονη εποχή. Επιπλέον θα πρέπει να τονισθεί ότι, κάθε άνθρωπος οφείλει να γνωρίζει για τα  αντικείμενα που απαγορεύονται κατά τη διάρκεια ενός ταξιδιού αλλά και για τα είδη των αεροπλάνων. Για αυτό το λόγο λοιπόν αποφασίσαμε να μελετήσουμε τα παραπάνω θέματα.</a:t>
            </a:r>
          </a:p>
        </p:txBody>
      </p:sp>
      <p:sp>
        <p:nvSpPr>
          <p:cNvPr id="44034" name="AutoShape 2" descr="http://0.smartpassiveincome.com/wp-content/uploads/2009/10/write-bet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44036" name="Picture 4" descr="http://0.smartpassiveincome.com/wp-content/uploads/2009/10/write-better.jpg"/>
          <p:cNvPicPr>
            <a:picLocks noChangeAspect="1" noChangeArrowheads="1"/>
          </p:cNvPicPr>
          <p:nvPr/>
        </p:nvPicPr>
        <p:blipFill>
          <a:blip r:embed="rId2" cstate="print"/>
          <a:srcRect/>
          <a:stretch>
            <a:fillRect/>
          </a:stretch>
        </p:blipFill>
        <p:spPr bwMode="auto">
          <a:xfrm>
            <a:off x="436728" y="2047165"/>
            <a:ext cx="3332083" cy="2361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11690" y="1610436"/>
            <a:ext cx="5732059" cy="4734091"/>
          </a:xfrm>
        </p:spPr>
        <p:txBody>
          <a:bodyPr/>
          <a:lstStyle/>
          <a:p>
            <a:pPr>
              <a:buNone/>
            </a:pPr>
            <a:endParaRPr lang="el-GR"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		</a:t>
            </a:r>
            <a:r>
              <a:rPr lang="el-GR" dirty="0" smtClean="0">
                <a:cs typeface="Times New Roman" pitchFamily="18" charset="0"/>
              </a:rPr>
              <a:t>Το αεροπλάνο έχει αποδειχθεί το πιο χρήσιμο μέσο μαζικής μεταφοράς τα τελευταία χρόνια. Η χρησιμότητά του αποδεικνύεται από τους αναρίθμητους επιβάτες που το χρησιμοποιούν καθημερινά για τις μετακινήσεις τους αλλά και από το γεγονός ότι έχει σώσει αρκετές ζωές. Γι αυτό τον λόγο το αεροπλάνο είναι και μία από τις πιο ιστορικές εφευρέσεις.</a:t>
            </a:r>
          </a:p>
          <a:p>
            <a:endParaRPr lang="el-GR" dirty="0"/>
          </a:p>
        </p:txBody>
      </p:sp>
      <p:sp>
        <p:nvSpPr>
          <p:cNvPr id="4" name="3 - Ορθογώνιο"/>
          <p:cNvSpPr/>
          <p:nvPr/>
        </p:nvSpPr>
        <p:spPr>
          <a:xfrm>
            <a:off x="2447716" y="585580"/>
            <a:ext cx="4185096" cy="923330"/>
          </a:xfrm>
          <a:prstGeom prst="rect">
            <a:avLst/>
          </a:prstGeom>
          <a:noFill/>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ΕΙΣΑΓΩΓΗ</a:t>
            </a:r>
          </a:p>
        </p:txBody>
      </p:sp>
      <p:pic>
        <p:nvPicPr>
          <p:cNvPr id="14340" name="Picture 4" descr="http://www.newcom.mn/uploads/images/4.jpg"/>
          <p:cNvPicPr>
            <a:picLocks noChangeAspect="1" noChangeArrowheads="1"/>
          </p:cNvPicPr>
          <p:nvPr/>
        </p:nvPicPr>
        <p:blipFill>
          <a:blip r:embed="rId2" cstate="print"/>
          <a:srcRect/>
          <a:stretch>
            <a:fillRect/>
          </a:stretch>
        </p:blipFill>
        <p:spPr bwMode="auto">
          <a:xfrm>
            <a:off x="177420" y="2292823"/>
            <a:ext cx="2934269" cy="4326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 calcmode="lin" valueType="num">
                                      <p:cBhvr additive="base">
                                        <p:cTn id="21" dur="500" fill="hold"/>
                                        <p:tgtEl>
                                          <p:spTgt spid="14340"/>
                                        </p:tgtEl>
                                        <p:attrNameLst>
                                          <p:attrName>ppt_x</p:attrName>
                                        </p:attrNameLst>
                                      </p:cBhvr>
                                      <p:tavLst>
                                        <p:tav tm="0">
                                          <p:val>
                                            <p:strVal val="#ppt_x"/>
                                          </p:val>
                                        </p:tav>
                                        <p:tav tm="100000">
                                          <p:val>
                                            <p:strVal val="#ppt_x"/>
                                          </p:val>
                                        </p:tav>
                                      </p:tavLst>
                                    </p:anim>
                                    <p:anim calcmode="lin" valueType="num">
                                      <p:cBhvr additive="base">
                                        <p:cTn id="22"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8518" y="163773"/>
            <a:ext cx="8364162" cy="996287"/>
          </a:xfrm>
        </p:spPr>
        <p:txBody>
          <a:bodyPr/>
          <a:lstStyle/>
          <a:p>
            <a:pPr algn="ctr"/>
            <a:r>
              <a:rPr lang="el-G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ΠΕΡΙΕΧΟΜΕΝΑ-ΜΕΘΟΔΟΛΟΓΙΑ</a:t>
            </a:r>
            <a:endParaRPr lang="el-GR" sz="3600" dirty="0" smtClean="0">
              <a:latin typeface="Times New Roman" pitchFamily="18" charset="0"/>
              <a:cs typeface="Times New Roman" pitchFamily="18" charset="0"/>
            </a:endParaRPr>
          </a:p>
        </p:txBody>
      </p:sp>
      <p:sp>
        <p:nvSpPr>
          <p:cNvPr id="3" name="2 - Θέση περιεχομένου"/>
          <p:cNvSpPr>
            <a:spLocks noGrp="1"/>
          </p:cNvSpPr>
          <p:nvPr>
            <p:ph idx="1"/>
          </p:nvPr>
        </p:nvSpPr>
        <p:spPr>
          <a:xfrm>
            <a:off x="1" y="1310185"/>
            <a:ext cx="8898340" cy="3889612"/>
          </a:xfrm>
          <a:noFill/>
        </p:spPr>
        <p:txBody>
          <a:bodyPr/>
          <a:lstStyle/>
          <a:p>
            <a:pPr>
              <a:buNone/>
            </a:pPr>
            <a:r>
              <a:rPr lang="el-GR" dirty="0" smtClean="0"/>
              <a:t>	</a:t>
            </a:r>
            <a:r>
              <a:rPr lang="en-US" dirty="0" smtClean="0"/>
              <a:t/>
            </a:r>
            <a:br>
              <a:rPr lang="en-US" dirty="0" smtClean="0"/>
            </a:br>
            <a:endParaRPr lang="el-GR" dirty="0" smtClean="0"/>
          </a:p>
          <a:p>
            <a:pPr>
              <a:buFont typeface="Wingdings" pitchFamily="2" charset="2"/>
              <a:buChar char="ü"/>
            </a:pPr>
            <a:r>
              <a:rPr lang="el-GR" dirty="0" smtClean="0"/>
              <a:t>Την </a:t>
            </a:r>
            <a:r>
              <a:rPr lang="el-GR" dirty="0" smtClean="0">
                <a:solidFill>
                  <a:srgbClr val="0528BF"/>
                </a:solidFill>
              </a:rPr>
              <a:t>ιστορία</a:t>
            </a:r>
            <a:r>
              <a:rPr lang="el-GR" dirty="0" smtClean="0"/>
              <a:t> του αεροπλάνου</a:t>
            </a:r>
          </a:p>
          <a:p>
            <a:pPr>
              <a:buFont typeface="Wingdings" pitchFamily="2" charset="2"/>
              <a:buChar char="ü"/>
            </a:pPr>
            <a:r>
              <a:rPr lang="el-GR" dirty="0" smtClean="0"/>
              <a:t>Τα </a:t>
            </a:r>
            <a:r>
              <a:rPr lang="el-GR" dirty="0" smtClean="0">
                <a:solidFill>
                  <a:srgbClr val="0528BF"/>
                </a:solidFill>
              </a:rPr>
              <a:t>αντικείμενα που απαγορεύονται </a:t>
            </a:r>
            <a:r>
              <a:rPr lang="el-GR" dirty="0" smtClean="0"/>
              <a:t>να έχουν οι επιβάτες στη διάρκεια του ταξιδιού ως χειραποσκευές</a:t>
            </a:r>
          </a:p>
          <a:p>
            <a:pPr>
              <a:buFont typeface="Wingdings" pitchFamily="2" charset="2"/>
              <a:buChar char="ü"/>
            </a:pPr>
            <a:r>
              <a:rPr lang="el-GR" dirty="0" smtClean="0"/>
              <a:t>Τα </a:t>
            </a:r>
            <a:r>
              <a:rPr lang="el-GR" dirty="0" smtClean="0">
                <a:solidFill>
                  <a:srgbClr val="0528BF"/>
                </a:solidFill>
              </a:rPr>
              <a:t>είδη</a:t>
            </a:r>
            <a:r>
              <a:rPr lang="el-GR" dirty="0" smtClean="0"/>
              <a:t> των αεροπλάνων που έχουν κατασκευαστεί</a:t>
            </a:r>
          </a:p>
          <a:p>
            <a:pPr>
              <a:buFont typeface="Wingdings" pitchFamily="2" charset="2"/>
              <a:buChar char="ü"/>
            </a:pPr>
            <a:r>
              <a:rPr lang="el-GR" dirty="0" smtClean="0"/>
              <a:t>τις </a:t>
            </a:r>
            <a:r>
              <a:rPr lang="el-GR" dirty="0" smtClean="0">
                <a:solidFill>
                  <a:srgbClr val="0528BF"/>
                </a:solidFill>
              </a:rPr>
              <a:t>φοβίες</a:t>
            </a:r>
            <a:r>
              <a:rPr lang="el-GR" dirty="0" smtClean="0"/>
              <a:t> των ανθρώπων </a:t>
            </a:r>
          </a:p>
          <a:p>
            <a:pPr>
              <a:buFont typeface="Wingdings" pitchFamily="2" charset="2"/>
              <a:buChar char="ü"/>
            </a:pPr>
            <a:r>
              <a:rPr lang="el-GR" dirty="0" smtClean="0"/>
              <a:t>τις </a:t>
            </a:r>
            <a:r>
              <a:rPr lang="el-GR" dirty="0" smtClean="0">
                <a:solidFill>
                  <a:srgbClr val="0528BF"/>
                </a:solidFill>
              </a:rPr>
              <a:t>βαθμίδες </a:t>
            </a:r>
            <a:r>
              <a:rPr lang="el-GR" dirty="0" smtClean="0"/>
              <a:t>και για τα προσόντα που χρειάζεται κάποιος για να αποτελέσει μέρος του πληρώματος</a:t>
            </a:r>
          </a:p>
        </p:txBody>
      </p:sp>
      <p:sp>
        <p:nvSpPr>
          <p:cNvPr id="7" name="6 - Ορθογώνιο"/>
          <p:cNvSpPr/>
          <p:nvPr/>
        </p:nvSpPr>
        <p:spPr>
          <a:xfrm>
            <a:off x="695080" y="5405468"/>
            <a:ext cx="7388352" cy="658368"/>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 TextBox"/>
          <p:cNvSpPr txBox="1"/>
          <p:nvPr/>
        </p:nvSpPr>
        <p:spPr>
          <a:xfrm>
            <a:off x="914810" y="5391822"/>
            <a:ext cx="6876288" cy="707886"/>
          </a:xfrm>
          <a:prstGeom prst="rect">
            <a:avLst/>
          </a:prstGeom>
          <a:noFill/>
        </p:spPr>
        <p:txBody>
          <a:bodyPr wrap="square" rtlCol="0">
            <a:spAutoFit/>
          </a:bodyPr>
          <a:lstStyle/>
          <a:p>
            <a:r>
              <a:rPr lang="el-GR" sz="2000" dirty="0" smtClean="0">
                <a:solidFill>
                  <a:srgbClr val="0528BF"/>
                </a:solidFill>
                <a:latin typeface="Times New Roman" pitchFamily="18" charset="0"/>
                <a:cs typeface="Times New Roman" pitchFamily="18" charset="0"/>
              </a:rPr>
              <a:t>Για να ενημερωθούμε για τις γνώσεις των πολιτών σχετικά με το αεροπλάνο δημιουργήσαμε ερωτηματολόγια και τα μοιράσαμε. </a:t>
            </a:r>
            <a:endParaRPr lang="el-GR" sz="2000" dirty="0">
              <a:solidFill>
                <a:srgbClr val="0528BF"/>
              </a:solidFill>
              <a:latin typeface="Times New Roman" pitchFamily="18" charset="0"/>
              <a:cs typeface="Times New Roman" pitchFamily="18" charset="0"/>
            </a:endParaRPr>
          </a:p>
        </p:txBody>
      </p:sp>
      <p:sp>
        <p:nvSpPr>
          <p:cNvPr id="11" name="10 - Ορθογώνιο"/>
          <p:cNvSpPr/>
          <p:nvPr/>
        </p:nvSpPr>
        <p:spPr>
          <a:xfrm>
            <a:off x="627205" y="1313280"/>
            <a:ext cx="7382256" cy="551688"/>
          </a:xfrm>
          <a:prstGeom prst="rect">
            <a:avLst/>
          </a:prstGeom>
        </p:spPr>
        <p:style>
          <a:lnRef idx="1">
            <a:schemeClr val="dk1"/>
          </a:lnRef>
          <a:fillRef idx="1001">
            <a:schemeClr val="lt2"/>
          </a:fillRef>
          <a:effectRef idx="1">
            <a:schemeClr val="dk1"/>
          </a:effectRef>
          <a:fontRef idx="minor">
            <a:schemeClr val="dk1"/>
          </a:fontRef>
        </p:style>
        <p:txBody>
          <a:bodyPr rtlCol="0" anchor="ctr"/>
          <a:lstStyle/>
          <a:p>
            <a:pPr algn="ct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12 - TextBox"/>
          <p:cNvSpPr txBox="1"/>
          <p:nvPr/>
        </p:nvSpPr>
        <p:spPr>
          <a:xfrm>
            <a:off x="850117" y="1380335"/>
            <a:ext cx="7024639" cy="400110"/>
          </a:xfrm>
          <a:prstGeom prst="rect">
            <a:avLst/>
          </a:prstGeom>
          <a:noFill/>
        </p:spPr>
        <p:txBody>
          <a:bodyPr wrap="square" rtlCol="0">
            <a:spAutoFit/>
          </a:bodyPr>
          <a:lstStyle/>
          <a:p>
            <a:r>
              <a:rPr lang="el-GR" sz="2000" dirty="0" smtClean="0">
                <a:solidFill>
                  <a:srgbClr val="0528BF"/>
                </a:solidFill>
                <a:latin typeface="Times New Roman" pitchFamily="18" charset="0"/>
                <a:cs typeface="Times New Roman" pitchFamily="18" charset="0"/>
              </a:rPr>
              <a:t>Για να ξεκινήσουμε την έρευνα μας συγκεντρώσαμε στοιχεία για</a:t>
            </a:r>
            <a:r>
              <a:rPr lang="en-US" sz="2000" dirty="0" smtClean="0">
                <a:solidFill>
                  <a:srgbClr val="0528BF"/>
                </a:solidFill>
                <a:latin typeface="Times New Roman" pitchFamily="18" charset="0"/>
                <a:cs typeface="Times New Roman" pitchFamily="18" charset="0"/>
              </a:rPr>
              <a:t>:</a:t>
            </a:r>
            <a:endParaRPr lang="el-GR" sz="2000" dirty="0">
              <a:solidFill>
                <a:srgbClr val="0528B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50" y="206478"/>
            <a:ext cx="6316662" cy="79820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ΙΣΤΟΡΙΑ ΤΟΥ ΑΕΡΟΠΛΑΝΟΥ</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5" name="4 - Έλλειψη"/>
          <p:cNvSpPr/>
          <p:nvPr/>
        </p:nvSpPr>
        <p:spPr>
          <a:xfrm>
            <a:off x="627798" y="1091821"/>
            <a:ext cx="1719617" cy="1514901"/>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dirty="0"/>
          </a:p>
        </p:txBody>
      </p:sp>
      <p:sp>
        <p:nvSpPr>
          <p:cNvPr id="6" name="5 - TextBox"/>
          <p:cNvSpPr txBox="1"/>
          <p:nvPr/>
        </p:nvSpPr>
        <p:spPr>
          <a:xfrm>
            <a:off x="627796" y="1460311"/>
            <a:ext cx="1992574" cy="738664"/>
          </a:xfrm>
          <a:prstGeom prst="rect">
            <a:avLst/>
          </a:prstGeom>
          <a:noFill/>
        </p:spPr>
        <p:txBody>
          <a:bodyPr wrap="square" rtlCol="0">
            <a:spAutoFit/>
          </a:bodyPr>
          <a:lstStyle/>
          <a:p>
            <a:r>
              <a:rPr lang="el-GR" sz="2100" dirty="0" smtClean="0">
                <a:solidFill>
                  <a:schemeClr val="bg2">
                    <a:lumMod val="20000"/>
                    <a:lumOff val="80000"/>
                  </a:schemeClr>
                </a:solidFill>
              </a:rPr>
              <a:t>Δ. </a:t>
            </a:r>
            <a:r>
              <a:rPr lang="el-GR" sz="2100" dirty="0" err="1" smtClean="0">
                <a:solidFill>
                  <a:schemeClr val="bg2">
                    <a:lumMod val="20000"/>
                    <a:lumOff val="80000"/>
                  </a:schemeClr>
                </a:solidFill>
              </a:rPr>
              <a:t>Μπορρέλι</a:t>
            </a:r>
            <a:r>
              <a:rPr lang="el-GR" sz="2100" dirty="0" smtClean="0">
                <a:solidFill>
                  <a:schemeClr val="bg2">
                    <a:lumMod val="20000"/>
                    <a:lumOff val="80000"/>
                  </a:schemeClr>
                </a:solidFill>
              </a:rPr>
              <a:t> και Ρ. </a:t>
            </a:r>
            <a:r>
              <a:rPr lang="el-GR" sz="2100" dirty="0" err="1" smtClean="0">
                <a:solidFill>
                  <a:schemeClr val="bg2">
                    <a:lumMod val="20000"/>
                    <a:lumOff val="80000"/>
                  </a:schemeClr>
                </a:solidFill>
              </a:rPr>
              <a:t>Γκουκ</a:t>
            </a:r>
            <a:r>
              <a:rPr lang="el-GR" sz="2100" dirty="0" smtClean="0">
                <a:solidFill>
                  <a:schemeClr val="bg2">
                    <a:lumMod val="20000"/>
                    <a:lumOff val="80000"/>
                  </a:schemeClr>
                </a:solidFill>
              </a:rPr>
              <a:t>.</a:t>
            </a:r>
            <a:endParaRPr lang="el-GR" sz="2100" dirty="0"/>
          </a:p>
        </p:txBody>
      </p:sp>
      <p:cxnSp>
        <p:nvCxnSpPr>
          <p:cNvPr id="8" name="7 - Ευθύγραμμο βέλος σύνδεσης"/>
          <p:cNvCxnSpPr>
            <a:stCxn id="6" idx="3"/>
          </p:cNvCxnSpPr>
          <p:nvPr/>
        </p:nvCxnSpPr>
        <p:spPr>
          <a:xfrm>
            <a:off x="2620370" y="1829643"/>
            <a:ext cx="1842448" cy="1280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8 - Έλλειψη"/>
          <p:cNvSpPr/>
          <p:nvPr/>
        </p:nvSpPr>
        <p:spPr>
          <a:xfrm>
            <a:off x="4817659" y="1023581"/>
            <a:ext cx="1951630" cy="1951629"/>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10" name="9 - TextBox"/>
          <p:cNvSpPr txBox="1"/>
          <p:nvPr/>
        </p:nvSpPr>
        <p:spPr>
          <a:xfrm>
            <a:off x="4995080" y="1323835"/>
            <a:ext cx="1883391" cy="1323439"/>
          </a:xfrm>
          <a:prstGeom prst="rect">
            <a:avLst/>
          </a:prstGeom>
          <a:noFill/>
          <a:ln>
            <a:noFill/>
          </a:ln>
        </p:spPr>
        <p:txBody>
          <a:bodyPr wrap="square" rtlCol="0">
            <a:spAutoFit/>
          </a:bodyPr>
          <a:lstStyle/>
          <a:p>
            <a:r>
              <a:rPr lang="el-GR" sz="2000" dirty="0" smtClean="0">
                <a:solidFill>
                  <a:schemeClr val="bg2">
                    <a:lumMod val="20000"/>
                    <a:lumOff val="80000"/>
                  </a:schemeClr>
                </a:solidFill>
              </a:rPr>
              <a:t>Σκέψη για χρήση κινητήρα στο αεροπλάνο.</a:t>
            </a:r>
            <a:endParaRPr lang="el-GR" sz="2000" dirty="0">
              <a:solidFill>
                <a:schemeClr val="bg2">
                  <a:lumMod val="20000"/>
                  <a:lumOff val="80000"/>
                </a:schemeClr>
              </a:solidFill>
            </a:endParaRPr>
          </a:p>
        </p:txBody>
      </p:sp>
      <p:sp>
        <p:nvSpPr>
          <p:cNvPr id="11" name="10 - Έλλειψη"/>
          <p:cNvSpPr/>
          <p:nvPr/>
        </p:nvSpPr>
        <p:spPr>
          <a:xfrm>
            <a:off x="2636293" y="3045727"/>
            <a:ext cx="1512626" cy="1458035"/>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12" name="11 - TextBox"/>
          <p:cNvSpPr txBox="1"/>
          <p:nvPr/>
        </p:nvSpPr>
        <p:spPr>
          <a:xfrm>
            <a:off x="2729551" y="3398292"/>
            <a:ext cx="1337482" cy="646331"/>
          </a:xfrm>
          <a:prstGeom prst="rect">
            <a:avLst/>
          </a:prstGeom>
          <a:noFill/>
        </p:spPr>
        <p:txBody>
          <a:bodyPr wrap="square" rtlCol="0">
            <a:spAutoFit/>
          </a:bodyPr>
          <a:lstStyle/>
          <a:p>
            <a:r>
              <a:rPr lang="el-GR" dirty="0" smtClean="0">
                <a:solidFill>
                  <a:schemeClr val="bg2">
                    <a:lumMod val="20000"/>
                    <a:lumOff val="80000"/>
                  </a:schemeClr>
                </a:solidFill>
              </a:rPr>
              <a:t>Α.Φ. </a:t>
            </a:r>
            <a:r>
              <a:rPr lang="el-GR" dirty="0" err="1" smtClean="0">
                <a:solidFill>
                  <a:schemeClr val="bg2">
                    <a:lumMod val="20000"/>
                    <a:lumOff val="80000"/>
                  </a:schemeClr>
                </a:solidFill>
              </a:rPr>
              <a:t>Μοζάισκη</a:t>
            </a:r>
            <a:endParaRPr lang="el-GR" dirty="0">
              <a:solidFill>
                <a:schemeClr val="bg2">
                  <a:lumMod val="20000"/>
                  <a:lumOff val="80000"/>
                </a:schemeClr>
              </a:solidFill>
            </a:endParaRPr>
          </a:p>
        </p:txBody>
      </p:sp>
      <p:cxnSp>
        <p:nvCxnSpPr>
          <p:cNvPr id="16" name="15 - Ευθύγραμμο βέλος σύνδεσης"/>
          <p:cNvCxnSpPr/>
          <p:nvPr/>
        </p:nvCxnSpPr>
        <p:spPr>
          <a:xfrm>
            <a:off x="4380932" y="3753133"/>
            <a:ext cx="1842447" cy="272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16 - Έλλειψη"/>
          <p:cNvSpPr/>
          <p:nvPr/>
        </p:nvSpPr>
        <p:spPr>
          <a:xfrm>
            <a:off x="6578221" y="2743200"/>
            <a:ext cx="2047164" cy="1937982"/>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18" name="17 - TextBox"/>
          <p:cNvSpPr txBox="1"/>
          <p:nvPr/>
        </p:nvSpPr>
        <p:spPr>
          <a:xfrm>
            <a:off x="6701052" y="3084395"/>
            <a:ext cx="1937981" cy="1323439"/>
          </a:xfrm>
          <a:prstGeom prst="rect">
            <a:avLst/>
          </a:prstGeom>
          <a:noFill/>
        </p:spPr>
        <p:txBody>
          <a:bodyPr wrap="square" rtlCol="0">
            <a:spAutoFit/>
          </a:bodyPr>
          <a:lstStyle/>
          <a:p>
            <a:r>
              <a:rPr lang="el-GR" sz="2000" dirty="0" smtClean="0">
                <a:solidFill>
                  <a:schemeClr val="bg2">
                    <a:lumMod val="20000"/>
                    <a:lumOff val="80000"/>
                  </a:schemeClr>
                </a:solidFill>
              </a:rPr>
              <a:t>Κατασκευή 1</a:t>
            </a:r>
            <a:r>
              <a:rPr lang="el-GR" sz="2000" baseline="30000" dirty="0" smtClean="0">
                <a:solidFill>
                  <a:schemeClr val="bg2">
                    <a:lumMod val="20000"/>
                    <a:lumOff val="80000"/>
                  </a:schemeClr>
                </a:solidFill>
              </a:rPr>
              <a:t>ου</a:t>
            </a:r>
            <a:r>
              <a:rPr lang="el-GR" sz="2000" dirty="0" smtClean="0">
                <a:solidFill>
                  <a:schemeClr val="bg2">
                    <a:lumMod val="20000"/>
                    <a:lumOff val="80000"/>
                  </a:schemeClr>
                </a:solidFill>
              </a:rPr>
              <a:t> </a:t>
            </a:r>
          </a:p>
          <a:p>
            <a:r>
              <a:rPr lang="el-GR" sz="2000" dirty="0" smtClean="0">
                <a:solidFill>
                  <a:schemeClr val="bg2">
                    <a:lumMod val="20000"/>
                    <a:lumOff val="80000"/>
                  </a:schemeClr>
                </a:solidFill>
              </a:rPr>
              <a:t>αεροπλάνου με μικρή διάρκεια πτήσης.</a:t>
            </a:r>
            <a:endParaRPr lang="el-GR" sz="2000" dirty="0">
              <a:solidFill>
                <a:schemeClr val="bg2">
                  <a:lumMod val="20000"/>
                  <a:lumOff val="80000"/>
                </a:schemeClr>
              </a:solidFill>
            </a:endParaRPr>
          </a:p>
        </p:txBody>
      </p:sp>
      <p:sp>
        <p:nvSpPr>
          <p:cNvPr id="19" name="18 - Έλλειψη"/>
          <p:cNvSpPr/>
          <p:nvPr/>
        </p:nvSpPr>
        <p:spPr>
          <a:xfrm>
            <a:off x="2470244" y="4954137"/>
            <a:ext cx="1351131" cy="1337481"/>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cxnSp>
        <p:nvCxnSpPr>
          <p:cNvPr id="23" name="22 - Ευθύγραμμο βέλος σύνδεσης"/>
          <p:cNvCxnSpPr/>
          <p:nvPr/>
        </p:nvCxnSpPr>
        <p:spPr>
          <a:xfrm>
            <a:off x="4285397" y="5581934"/>
            <a:ext cx="1705970" cy="272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23 - TextBox"/>
          <p:cNvSpPr txBox="1"/>
          <p:nvPr/>
        </p:nvSpPr>
        <p:spPr>
          <a:xfrm>
            <a:off x="2606722" y="5308979"/>
            <a:ext cx="1201003" cy="707886"/>
          </a:xfrm>
          <a:prstGeom prst="rect">
            <a:avLst/>
          </a:prstGeom>
          <a:noFill/>
        </p:spPr>
        <p:txBody>
          <a:bodyPr wrap="square" rtlCol="0">
            <a:spAutoFit/>
          </a:bodyPr>
          <a:lstStyle/>
          <a:p>
            <a:r>
              <a:rPr lang="el-GR" sz="2000" dirty="0" smtClean="0">
                <a:solidFill>
                  <a:schemeClr val="bg2">
                    <a:lumMod val="20000"/>
                    <a:lumOff val="80000"/>
                  </a:schemeClr>
                </a:solidFill>
              </a:rPr>
              <a:t>Αδερφοί Ράιτ</a:t>
            </a:r>
            <a:endParaRPr lang="el-GR" sz="2000" dirty="0">
              <a:solidFill>
                <a:schemeClr val="bg2">
                  <a:lumMod val="20000"/>
                  <a:lumOff val="80000"/>
                </a:schemeClr>
              </a:solidFill>
            </a:endParaRPr>
          </a:p>
        </p:txBody>
      </p:sp>
      <p:sp>
        <p:nvSpPr>
          <p:cNvPr id="26" name="25 - Έλλειψη"/>
          <p:cNvSpPr/>
          <p:nvPr/>
        </p:nvSpPr>
        <p:spPr>
          <a:xfrm>
            <a:off x="6541826" y="4804012"/>
            <a:ext cx="1960729" cy="1885667"/>
          </a:xfrm>
          <a:prstGeom prst="ellipse">
            <a:avLst/>
          </a:prstGeom>
          <a:solidFill>
            <a:srgbClr val="4AA2CE"/>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27" name="26 - TextBox"/>
          <p:cNvSpPr txBox="1"/>
          <p:nvPr/>
        </p:nvSpPr>
        <p:spPr>
          <a:xfrm>
            <a:off x="6619164" y="5090615"/>
            <a:ext cx="2251881" cy="1323439"/>
          </a:xfrm>
          <a:prstGeom prst="rect">
            <a:avLst/>
          </a:prstGeom>
          <a:noFill/>
        </p:spPr>
        <p:txBody>
          <a:bodyPr wrap="square" rtlCol="0">
            <a:spAutoFit/>
          </a:bodyPr>
          <a:lstStyle/>
          <a:p>
            <a:r>
              <a:rPr lang="el-GR" sz="2000" dirty="0" smtClean="0">
                <a:solidFill>
                  <a:schemeClr val="bg2">
                    <a:lumMod val="20000"/>
                    <a:lumOff val="80000"/>
                  </a:schemeClr>
                </a:solidFill>
              </a:rPr>
              <a:t>Κατασκευή αεροπλάνου με σταθερή ώρα πτήσης.</a:t>
            </a:r>
            <a:endParaRPr lang="el-GR" sz="2000" dirty="0">
              <a:solidFill>
                <a:schemeClr val="bg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804955" y="0"/>
            <a:ext cx="3492814" cy="74697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rPr>
              <a:t>ΤΟ ΠΛΗΡΩΜΑ</a:t>
            </a:r>
            <a:endParaRPr lang="el-GR"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Times New Roman" pitchFamily="18" charset="0"/>
            </a:endParaRPr>
          </a:p>
        </p:txBody>
      </p:sp>
      <p:sp>
        <p:nvSpPr>
          <p:cNvPr id="58371" name="Rectangle 3"/>
          <p:cNvSpPr>
            <a:spLocks noGrp="1" noChangeArrowheads="1"/>
          </p:cNvSpPr>
          <p:nvPr>
            <p:ph type="subTitle" idx="1"/>
          </p:nvPr>
        </p:nvSpPr>
        <p:spPr>
          <a:xfrm>
            <a:off x="566669" y="895225"/>
            <a:ext cx="8290727" cy="1072166"/>
          </a:xfrm>
        </p:spPr>
        <p:txBody>
          <a:bodyPr/>
          <a:lstStyle/>
          <a:p>
            <a:r>
              <a:rPr lang="el-GR" sz="2000" dirty="0" smtClean="0">
                <a:solidFill>
                  <a:srgbClr val="0528BF"/>
                </a:solidFill>
                <a:cs typeface="Times New Roman" pitchFamily="18" charset="0"/>
              </a:rPr>
              <a:t>	Πλήρωμα</a:t>
            </a:r>
            <a:r>
              <a:rPr lang="el-GR" sz="2000" dirty="0" smtClean="0">
                <a:solidFill>
                  <a:schemeClr val="tx1"/>
                </a:solidFill>
                <a:cs typeface="Times New Roman" pitchFamily="18" charset="0"/>
              </a:rPr>
              <a:t> </a:t>
            </a:r>
            <a:r>
              <a:rPr lang="el-GR" sz="2000" dirty="0">
                <a:solidFill>
                  <a:schemeClr val="tx1"/>
                </a:solidFill>
                <a:cs typeface="Times New Roman" pitchFamily="18" charset="0"/>
              </a:rPr>
              <a:t>είναι το προσωπικό που λειτουργεί σε ένα αεροσκάφος κατά τη διάρκεια της πτήσης. Η σύνθεση του πληρώματος εξαρτάται από τον τύπο του αεροσκάφους, καθώς και το σκοπό της </a:t>
            </a:r>
            <a:r>
              <a:rPr lang="el-GR" sz="2000" dirty="0" smtClean="0">
                <a:solidFill>
                  <a:schemeClr val="tx1"/>
                </a:solidFill>
                <a:cs typeface="Times New Roman" pitchFamily="18" charset="0"/>
              </a:rPr>
              <a:t>πτήσης. </a:t>
            </a:r>
            <a:r>
              <a:rPr lang="el-GR" sz="2000" dirty="0" smtClean="0">
                <a:cs typeface="Times New Roman" pitchFamily="18" charset="0"/>
              </a:rPr>
              <a:t>Το πλήρωμα αποτελείται από</a:t>
            </a:r>
            <a:r>
              <a:rPr lang="en-US" sz="2000" dirty="0" smtClean="0">
                <a:cs typeface="Times New Roman" pitchFamily="18" charset="0"/>
              </a:rPr>
              <a:t>:</a:t>
            </a:r>
            <a:endParaRPr lang="el-GR" sz="2000" dirty="0" smtClean="0">
              <a:cs typeface="Times New Roman" pitchFamily="18" charset="0"/>
            </a:endParaRPr>
          </a:p>
        </p:txBody>
      </p:sp>
      <p:sp>
        <p:nvSpPr>
          <p:cNvPr id="14" name="13 - Ορθογώνιο"/>
          <p:cNvSpPr/>
          <p:nvPr/>
        </p:nvSpPr>
        <p:spPr>
          <a:xfrm>
            <a:off x="2335499" y="2306471"/>
            <a:ext cx="4160836" cy="1764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dirty="0">
              <a:solidFill>
                <a:schemeClr val="bg1">
                  <a:lumMod val="50000"/>
                </a:schemeClr>
              </a:solidFill>
            </a:endParaRPr>
          </a:p>
        </p:txBody>
      </p:sp>
      <p:sp>
        <p:nvSpPr>
          <p:cNvPr id="15" name="14 - TextBox"/>
          <p:cNvSpPr txBox="1"/>
          <p:nvPr/>
        </p:nvSpPr>
        <p:spPr>
          <a:xfrm>
            <a:off x="2647668" y="2375478"/>
            <a:ext cx="3412901" cy="1631216"/>
          </a:xfrm>
          <a:prstGeom prst="rect">
            <a:avLst/>
          </a:prstGeom>
          <a:noFill/>
        </p:spPr>
        <p:txBody>
          <a:bodyPr wrap="square" rtlCol="0">
            <a:spAutoFit/>
          </a:bodyPr>
          <a:lstStyle/>
          <a:p>
            <a:pPr>
              <a:buFont typeface="Arial" pitchFamily="34" charset="0"/>
              <a:buChar char="•"/>
            </a:pPr>
            <a:r>
              <a:rPr lang="el-GR" sz="2000" dirty="0" smtClean="0">
                <a:latin typeface="+mj-lt"/>
              </a:rPr>
              <a:t> </a:t>
            </a:r>
            <a:r>
              <a:rPr lang="el-GR" sz="2000" dirty="0" smtClean="0">
                <a:latin typeface="+mj-lt"/>
                <a:cs typeface="Times New Roman" pitchFamily="18" charset="0"/>
              </a:rPr>
              <a:t>Τον κυβερνήτη</a:t>
            </a:r>
          </a:p>
          <a:p>
            <a:pPr>
              <a:buFont typeface="Arial" pitchFamily="34" charset="0"/>
              <a:buChar char="•"/>
            </a:pPr>
            <a:r>
              <a:rPr lang="el-GR" sz="2000" dirty="0" smtClean="0">
                <a:latin typeface="+mj-lt"/>
                <a:cs typeface="Times New Roman" pitchFamily="18" charset="0"/>
              </a:rPr>
              <a:t> Τον πρώτο αξιωματικό</a:t>
            </a:r>
          </a:p>
          <a:p>
            <a:pPr>
              <a:buFont typeface="Arial" pitchFamily="34" charset="0"/>
              <a:buChar char="•"/>
            </a:pPr>
            <a:r>
              <a:rPr lang="el-GR" sz="2000" dirty="0" smtClean="0">
                <a:latin typeface="+mj-lt"/>
                <a:cs typeface="Times New Roman" pitchFamily="18" charset="0"/>
              </a:rPr>
              <a:t> Τον δεύτερο αξιωματικό</a:t>
            </a:r>
          </a:p>
          <a:p>
            <a:pPr>
              <a:buFont typeface="Arial" pitchFamily="34" charset="0"/>
              <a:buChar char="•"/>
            </a:pPr>
            <a:r>
              <a:rPr lang="el-GR" sz="2000" dirty="0" smtClean="0">
                <a:latin typeface="+mj-lt"/>
                <a:cs typeface="Times New Roman" pitchFamily="18" charset="0"/>
              </a:rPr>
              <a:t> Τον τρίτο αξιωματικό </a:t>
            </a:r>
            <a:r>
              <a:rPr lang="el-GR" sz="2000" dirty="0">
                <a:latin typeface="+mj-lt"/>
                <a:cs typeface="Times New Roman" pitchFamily="18" charset="0"/>
              </a:rPr>
              <a:t>και</a:t>
            </a:r>
          </a:p>
          <a:p>
            <a:pPr>
              <a:buFont typeface="Arial" pitchFamily="34" charset="0"/>
              <a:buChar char="•"/>
            </a:pPr>
            <a:r>
              <a:rPr lang="el-GR" sz="2000" dirty="0" smtClean="0">
                <a:latin typeface="+mj-lt"/>
                <a:cs typeface="Times New Roman" pitchFamily="18" charset="0"/>
              </a:rPr>
              <a:t> Τον </a:t>
            </a:r>
            <a:r>
              <a:rPr lang="el-GR" sz="2000" dirty="0">
                <a:latin typeface="+mj-lt"/>
                <a:cs typeface="Times New Roman" pitchFamily="18" charset="0"/>
              </a:rPr>
              <a:t>μηχανικό πτήσης</a:t>
            </a:r>
          </a:p>
        </p:txBody>
      </p:sp>
      <p:sp>
        <p:nvSpPr>
          <p:cNvPr id="18" name="17 - TextBox"/>
          <p:cNvSpPr txBox="1"/>
          <p:nvPr/>
        </p:nvSpPr>
        <p:spPr>
          <a:xfrm>
            <a:off x="643943" y="4404574"/>
            <a:ext cx="7547020" cy="646331"/>
          </a:xfrm>
          <a:prstGeom prst="rect">
            <a:avLst/>
          </a:prstGeom>
          <a:noFill/>
        </p:spPr>
        <p:txBody>
          <a:bodyPr wrap="square" rtlCol="0">
            <a:spAutoFit/>
          </a:bodyPr>
          <a:lstStyle/>
          <a:p>
            <a:r>
              <a:rPr lang="el-GR" dirty="0" smtClean="0"/>
              <a:t>	</a:t>
            </a:r>
            <a:r>
              <a:rPr lang="el-GR" dirty="0" smtClean="0">
                <a:latin typeface="+mn-lt"/>
              </a:rPr>
              <a:t>Η </a:t>
            </a:r>
            <a:r>
              <a:rPr lang="el-GR" dirty="0">
                <a:latin typeface="+mn-lt"/>
              </a:rPr>
              <a:t>καμπίνα </a:t>
            </a:r>
            <a:r>
              <a:rPr lang="el-GR" dirty="0" smtClean="0">
                <a:latin typeface="+mn-lt"/>
              </a:rPr>
              <a:t>του αεροσκάφους </a:t>
            </a:r>
            <a:r>
              <a:rPr lang="el-GR" dirty="0">
                <a:latin typeface="+mn-lt"/>
              </a:rPr>
              <a:t>αποτελείται από:</a:t>
            </a:r>
          </a:p>
          <a:p>
            <a:endParaRPr lang="el-GR" dirty="0"/>
          </a:p>
        </p:txBody>
      </p:sp>
      <p:sp>
        <p:nvSpPr>
          <p:cNvPr id="19" name="18 - Ορθογώνιο"/>
          <p:cNvSpPr/>
          <p:nvPr/>
        </p:nvSpPr>
        <p:spPr>
          <a:xfrm>
            <a:off x="2509235" y="4904703"/>
            <a:ext cx="3994596" cy="13157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dirty="0">
              <a:solidFill>
                <a:schemeClr val="bg1">
                  <a:lumMod val="50000"/>
                </a:schemeClr>
              </a:solidFill>
            </a:endParaRPr>
          </a:p>
        </p:txBody>
      </p:sp>
      <p:sp>
        <p:nvSpPr>
          <p:cNvPr id="20" name="19 - TextBox"/>
          <p:cNvSpPr txBox="1"/>
          <p:nvPr/>
        </p:nvSpPr>
        <p:spPr>
          <a:xfrm>
            <a:off x="2567316" y="5227285"/>
            <a:ext cx="5048136" cy="707886"/>
          </a:xfrm>
          <a:prstGeom prst="rect">
            <a:avLst/>
          </a:prstGeom>
          <a:noFill/>
        </p:spPr>
        <p:txBody>
          <a:bodyPr wrap="square" rtlCol="0">
            <a:spAutoFit/>
          </a:bodyPr>
          <a:lstStyle/>
          <a:p>
            <a:pPr>
              <a:buFont typeface="Arial" pitchFamily="34" charset="0"/>
              <a:buChar char="•"/>
            </a:pPr>
            <a:r>
              <a:rPr lang="el-GR" sz="2000" dirty="0">
                <a:latin typeface="+mj-lt"/>
                <a:cs typeface="Times New Roman" pitchFamily="18" charset="0"/>
              </a:rPr>
              <a:t> </a:t>
            </a:r>
            <a:r>
              <a:rPr lang="el-GR" sz="2000" dirty="0" smtClean="0">
                <a:latin typeface="+mj-lt"/>
                <a:cs typeface="Times New Roman" pitchFamily="18" charset="0"/>
              </a:rPr>
              <a:t>Τον λογιστή του αεροσκάφους</a:t>
            </a:r>
          </a:p>
          <a:p>
            <a:pPr>
              <a:buFont typeface="Arial" pitchFamily="34" charset="0"/>
              <a:buChar char="•"/>
            </a:pPr>
            <a:r>
              <a:rPr lang="el-GR" sz="2000" dirty="0" smtClean="0">
                <a:latin typeface="+mj-lt"/>
                <a:cs typeface="Times New Roman" pitchFamily="18" charset="0"/>
              </a:rPr>
              <a:t> Τις αεροσυνοδούς</a:t>
            </a:r>
            <a:endParaRPr lang="el-GR" sz="2000"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8371">
                                            <p:txEl>
                                              <p:pRg st="0" end="0"/>
                                            </p:txEl>
                                          </p:spTgt>
                                        </p:tgtEl>
                                        <p:attrNameLst>
                                          <p:attrName>style.visibility</p:attrName>
                                        </p:attrNameLst>
                                      </p:cBhvr>
                                      <p:to>
                                        <p:strVal val="visible"/>
                                      </p:to>
                                    </p:set>
                                    <p:animEffect transition="in" filter="fade">
                                      <p:cBhvr>
                                        <p:cTn id="14" dur="100"/>
                                        <p:tgtEl>
                                          <p:spTgt spid="58371">
                                            <p:txEl>
                                              <p:pRg st="0" end="0"/>
                                            </p:txEl>
                                          </p:spTgt>
                                        </p:tgtEl>
                                      </p:cBhvr>
                                    </p:animEffect>
                                    <p:anim calcmode="lin" valueType="num">
                                      <p:cBhvr>
                                        <p:cTn id="15" dur="4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58371">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837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837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
                                        <p:tgtEl>
                                          <p:spTgt spid="18"/>
                                        </p:tgtEl>
                                      </p:cBhvr>
                                    </p:animEffect>
                                    <p:anim calcmode="lin" valueType="num">
                                      <p:cBhvr>
                                        <p:cTn id="38" dur="400" fill="hold"/>
                                        <p:tgtEl>
                                          <p:spTgt spid="18"/>
                                        </p:tgtEl>
                                        <p:attrNameLst>
                                          <p:attrName>ppt_x</p:attrName>
                                        </p:attrNameLst>
                                      </p:cBhvr>
                                      <p:tavLst>
                                        <p:tav tm="0">
                                          <p:val>
                                            <p:strVal val="#ppt_x"/>
                                          </p:val>
                                        </p:tav>
                                        <p:tav tm="100000">
                                          <p:val>
                                            <p:strVal val="#ppt_x"/>
                                          </p:val>
                                        </p:tav>
                                      </p:tavLst>
                                    </p:anim>
                                    <p:anim calcmode="lin" valueType="num">
                                      <p:cBhvr>
                                        <p:cTn id="39" dur="400" fill="hold"/>
                                        <p:tgtEl>
                                          <p:spTgt spid="1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900" decel="100000" fill="hold"/>
                                        <p:tgtEl>
                                          <p:spTgt spid="2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900" decel="100000" fill="hold"/>
                                        <p:tgtEl>
                                          <p:spTgt spid="1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14" grpId="0" animBg="1"/>
      <p:bldP spid="15"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399245" y="270666"/>
            <a:ext cx="8287555" cy="14254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ΠΡΟΥΠΟΘΕΣΕΙΣ ΓΙΑ ΝΑ ΓΙΝΕΙ ΚΑΠΟΙΟΣ ΠΙΛΟΤΟΣ</a:t>
            </a:r>
            <a:r>
              <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
            </a:r>
            <a:br>
              <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b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0421" name="Rectangle 5"/>
          <p:cNvSpPr>
            <a:spLocks noGrp="1" noChangeArrowheads="1"/>
          </p:cNvSpPr>
          <p:nvPr>
            <p:ph type="subTitle" idx="1"/>
          </p:nvPr>
        </p:nvSpPr>
        <p:spPr>
          <a:xfrm>
            <a:off x="643945" y="1271785"/>
            <a:ext cx="7650050" cy="2965364"/>
          </a:xfrm>
        </p:spPr>
        <p:txBody>
          <a:bodyPr/>
          <a:lstStyle/>
          <a:p>
            <a:r>
              <a:rPr lang="en-US" dirty="0" smtClean="0">
                <a:solidFill>
                  <a:schemeClr val="tx1"/>
                </a:solidFill>
                <a:latin typeface="Times New Roman" pitchFamily="18" charset="0"/>
                <a:cs typeface="Times New Roman" pitchFamily="18" charset="0"/>
              </a:rPr>
              <a:t>	</a:t>
            </a:r>
            <a:r>
              <a:rPr lang="el-GR" sz="2200" dirty="0" smtClean="0">
                <a:solidFill>
                  <a:schemeClr val="tx1"/>
                </a:solidFill>
                <a:cs typeface="Times New Roman" pitchFamily="18" charset="0"/>
              </a:rPr>
              <a:t>Για </a:t>
            </a:r>
            <a:r>
              <a:rPr lang="el-GR" sz="2200" dirty="0">
                <a:solidFill>
                  <a:schemeClr val="tx1"/>
                </a:solidFill>
                <a:cs typeface="Times New Roman" pitchFamily="18" charset="0"/>
              </a:rPr>
              <a:t>να γίνει κανείς </a:t>
            </a:r>
            <a:r>
              <a:rPr lang="el-GR" sz="2200" dirty="0" smtClean="0">
                <a:solidFill>
                  <a:schemeClr val="tx1"/>
                </a:solidFill>
                <a:cs typeface="Times New Roman" pitchFamily="18" charset="0"/>
              </a:rPr>
              <a:t>πιλότος σημαντικό </a:t>
            </a:r>
            <a:r>
              <a:rPr lang="el-GR" sz="2200" dirty="0">
                <a:solidFill>
                  <a:schemeClr val="tx1"/>
                </a:solidFill>
                <a:cs typeface="Times New Roman" pitchFamily="18" charset="0"/>
              </a:rPr>
              <a:t>είναι να μην υπάρχει κάποια καρδιακή πάθηση και η όραση είναι αρκετά καλή. </a:t>
            </a:r>
            <a:r>
              <a:rPr lang="el-GR" sz="2200" dirty="0" smtClean="0">
                <a:solidFill>
                  <a:schemeClr val="tx1"/>
                </a:solidFill>
                <a:cs typeface="Times New Roman" pitchFamily="18" charset="0"/>
              </a:rPr>
              <a:t/>
            </a:r>
            <a:br>
              <a:rPr lang="el-GR" sz="2200" dirty="0" smtClean="0">
                <a:solidFill>
                  <a:schemeClr val="tx1"/>
                </a:solidFill>
                <a:cs typeface="Times New Roman" pitchFamily="18" charset="0"/>
              </a:rPr>
            </a:br>
            <a:r>
              <a:rPr lang="el-GR" sz="2200" u="sng" dirty="0" smtClean="0">
                <a:solidFill>
                  <a:schemeClr val="tx1"/>
                </a:solidFill>
                <a:cs typeface="Times New Roman" pitchFamily="18" charset="0"/>
              </a:rPr>
              <a:t>Απαραίτητο ε</a:t>
            </a:r>
            <a:r>
              <a:rPr lang="el-GR" sz="2200" u="sng" dirty="0">
                <a:cs typeface="Times New Roman" pitchFamily="18" charset="0"/>
              </a:rPr>
              <a:t>ί</a:t>
            </a:r>
            <a:r>
              <a:rPr lang="el-GR" sz="2200" u="sng" dirty="0" smtClean="0">
                <a:solidFill>
                  <a:schemeClr val="tx1"/>
                </a:solidFill>
                <a:cs typeface="Times New Roman" pitchFamily="18" charset="0"/>
              </a:rPr>
              <a:t>ναι</a:t>
            </a:r>
            <a:r>
              <a:rPr lang="en-US" sz="2200" u="sng" dirty="0" smtClean="0">
                <a:solidFill>
                  <a:schemeClr val="tx1"/>
                </a:solidFill>
                <a:cs typeface="Times New Roman" pitchFamily="18" charset="0"/>
              </a:rPr>
              <a:t>:</a:t>
            </a:r>
            <a:endParaRPr lang="el-GR" sz="2200" u="sng" dirty="0" smtClean="0">
              <a:solidFill>
                <a:schemeClr val="tx1"/>
              </a:solidFill>
              <a:cs typeface="Times New Roman" pitchFamily="18" charset="0"/>
            </a:endParaRPr>
          </a:p>
          <a:p>
            <a:r>
              <a:rPr lang="el-GR" sz="2200" dirty="0" smtClean="0">
                <a:solidFill>
                  <a:schemeClr val="tx1"/>
                </a:solidFill>
                <a:cs typeface="Times New Roman" pitchFamily="18" charset="0"/>
              </a:rPr>
              <a:t/>
            </a:r>
            <a:br>
              <a:rPr lang="el-GR" sz="2200" dirty="0" smtClean="0">
                <a:solidFill>
                  <a:schemeClr val="tx1"/>
                </a:solidFill>
                <a:cs typeface="Times New Roman" pitchFamily="18" charset="0"/>
              </a:rPr>
            </a:br>
            <a:endParaRPr lang="el-GR" sz="2200" u="sng" dirty="0">
              <a:solidFill>
                <a:schemeClr val="tx1"/>
              </a:solidFill>
              <a:cs typeface="Times New Roman" pitchFamily="18" charset="0"/>
            </a:endParaRPr>
          </a:p>
          <a:p>
            <a:r>
              <a:rPr lang="el-GR" dirty="0" smtClean="0">
                <a:solidFill>
                  <a:schemeClr val="tx1"/>
                </a:solidFill>
                <a:latin typeface="Times New Roman" pitchFamily="18" charset="0"/>
                <a:cs typeface="Times New Roman" pitchFamily="18" charset="0"/>
              </a:rPr>
              <a:t/>
            </a:r>
            <a:br>
              <a:rPr lang="el-GR" dirty="0" smtClean="0">
                <a:solidFill>
                  <a:schemeClr val="tx1"/>
                </a:solidFill>
                <a:latin typeface="Times New Roman" pitchFamily="18" charset="0"/>
                <a:cs typeface="Times New Roman" pitchFamily="18" charset="0"/>
              </a:rPr>
            </a:br>
            <a:endParaRPr lang="el-GR" dirty="0">
              <a:solidFill>
                <a:schemeClr val="tx1"/>
              </a:solidFill>
              <a:latin typeface="Times New Roman" pitchFamily="18" charset="0"/>
              <a:cs typeface="Times New Roman" pitchFamily="18" charset="0"/>
            </a:endParaRPr>
          </a:p>
          <a:p>
            <a:r>
              <a:rPr lang="el-GR" dirty="0">
                <a:solidFill>
                  <a:schemeClr val="tx1"/>
                </a:solidFill>
                <a:latin typeface="+mn-lt"/>
                <a:ea typeface="+mn-ea"/>
                <a:cs typeface="+mn-cs"/>
              </a:rPr>
              <a:t> </a:t>
            </a:r>
          </a:p>
          <a:p>
            <a:endParaRPr lang="el-GR" dirty="0"/>
          </a:p>
        </p:txBody>
      </p:sp>
      <p:sp>
        <p:nvSpPr>
          <p:cNvPr id="6" name="5 - TextBox"/>
          <p:cNvSpPr txBox="1"/>
          <p:nvPr/>
        </p:nvSpPr>
        <p:spPr>
          <a:xfrm>
            <a:off x="483248" y="3031108"/>
            <a:ext cx="6890196" cy="3447098"/>
          </a:xfrm>
          <a:prstGeom prst="rect">
            <a:avLst/>
          </a:prstGeom>
          <a:noFill/>
        </p:spPr>
        <p:txBody>
          <a:bodyPr wrap="square" rtlCol="0">
            <a:spAutoFit/>
          </a:bodyPr>
          <a:lstStyle/>
          <a:p>
            <a:pPr lvl="0">
              <a:buFont typeface="Courier New" pitchFamily="49" charset="0"/>
              <a:buChar char="o"/>
            </a:pPr>
            <a:r>
              <a:rPr lang="el-GR" dirty="0" smtClean="0"/>
              <a:t>  </a:t>
            </a:r>
            <a:r>
              <a:rPr lang="el-GR" sz="2000" dirty="0" smtClean="0"/>
              <a:t>Κάθε </a:t>
            </a:r>
            <a:r>
              <a:rPr lang="el-GR" sz="2000" dirty="0"/>
              <a:t>εργασία για να γίνεις πιλότος απαιτεί ένα </a:t>
            </a:r>
            <a:r>
              <a:rPr lang="el-GR" sz="2000" dirty="0">
                <a:solidFill>
                  <a:srgbClr val="0528BF"/>
                </a:solidFill>
              </a:rPr>
              <a:t>πτυχίο</a:t>
            </a:r>
            <a:r>
              <a:rPr lang="el-GR" sz="2000" dirty="0" smtClean="0"/>
              <a:t>.</a:t>
            </a:r>
            <a:br>
              <a:rPr lang="el-GR" sz="2000" dirty="0" smtClean="0"/>
            </a:br>
            <a:endParaRPr lang="el-GR" sz="2000" dirty="0"/>
          </a:p>
          <a:p>
            <a:pPr lvl="0">
              <a:buFont typeface="Courier New" pitchFamily="49" charset="0"/>
              <a:buChar char="o"/>
            </a:pPr>
            <a:r>
              <a:rPr lang="el-GR" sz="2000" dirty="0" smtClean="0"/>
              <a:t>  Μια </a:t>
            </a:r>
            <a:r>
              <a:rPr lang="el-GR" sz="2000" dirty="0"/>
              <a:t>καλή </a:t>
            </a:r>
            <a:r>
              <a:rPr lang="el-GR" sz="2000" dirty="0">
                <a:solidFill>
                  <a:srgbClr val="0528BF"/>
                </a:solidFill>
              </a:rPr>
              <a:t>σχολή πτήσης </a:t>
            </a:r>
            <a:r>
              <a:rPr lang="el-GR" sz="2000" dirty="0"/>
              <a:t>και εκπαίδευσης πιλότων </a:t>
            </a:r>
            <a:r>
              <a:rPr lang="el-GR" sz="2000" dirty="0" smtClean="0"/>
              <a:t/>
            </a:r>
            <a:br>
              <a:rPr lang="el-GR" sz="2000" dirty="0" smtClean="0"/>
            </a:br>
            <a:endParaRPr lang="el-GR" sz="2000" dirty="0"/>
          </a:p>
          <a:p>
            <a:pPr lvl="0">
              <a:buFont typeface="Courier New" pitchFamily="49" charset="0"/>
              <a:buChar char="o"/>
            </a:pPr>
            <a:r>
              <a:rPr lang="el-GR" sz="2000" dirty="0" smtClean="0"/>
              <a:t>  Ένα </a:t>
            </a:r>
            <a:r>
              <a:rPr lang="el-GR" sz="2000" dirty="0">
                <a:solidFill>
                  <a:srgbClr val="0528BF"/>
                </a:solidFill>
              </a:rPr>
              <a:t>ιατρικό </a:t>
            </a:r>
            <a:r>
              <a:rPr lang="el-GR" sz="2000" dirty="0" smtClean="0">
                <a:solidFill>
                  <a:srgbClr val="0528BF"/>
                </a:solidFill>
              </a:rPr>
              <a:t>πιστοποιητικό </a:t>
            </a:r>
            <a:r>
              <a:rPr lang="el-GR" sz="2000" dirty="0"/>
              <a:t>από μια Ομοσπονδιακή Διοίκηση </a:t>
            </a:r>
            <a:r>
              <a:rPr lang="el-GR" sz="2000" dirty="0" smtClean="0"/>
              <a:t>Αεροπορίας</a:t>
            </a:r>
            <a:br>
              <a:rPr lang="el-GR" sz="2000" dirty="0" smtClean="0"/>
            </a:br>
            <a:endParaRPr lang="el-GR" sz="2000" dirty="0"/>
          </a:p>
          <a:p>
            <a:pPr lvl="0">
              <a:buFont typeface="Courier New" pitchFamily="49" charset="0"/>
              <a:buChar char="o"/>
            </a:pPr>
            <a:r>
              <a:rPr lang="el-GR" sz="2000" dirty="0" smtClean="0"/>
              <a:t>  Οι </a:t>
            </a:r>
            <a:r>
              <a:rPr lang="el-GR" sz="2000" dirty="0"/>
              <a:t>πιλότοι θα πρέπει να είναι πάνω από 18 ετών και να έχουν  τουλάχιστον 250 ώρες </a:t>
            </a:r>
            <a:r>
              <a:rPr lang="el-GR" sz="2000" dirty="0">
                <a:solidFill>
                  <a:srgbClr val="0528BF"/>
                </a:solidFill>
              </a:rPr>
              <a:t>πτητική εμπειρία</a:t>
            </a:r>
            <a:r>
              <a:rPr lang="el-GR" sz="2000" dirty="0"/>
              <a:t>.</a:t>
            </a:r>
          </a:p>
          <a:p>
            <a:r>
              <a:rPr lang="el-GR" sz="2000" dirty="0"/>
              <a:t> </a:t>
            </a:r>
          </a:p>
          <a:p>
            <a:endParaRPr lang="el-GR" dirty="0"/>
          </a:p>
        </p:txBody>
      </p:sp>
      <p:pic>
        <p:nvPicPr>
          <p:cNvPr id="8" name="7 - Εικόνα" descr="an_airplane_pilot_holding_airplane_flight_control_wheel_royalty_free_080808-203514-978030.jpg"/>
          <p:cNvPicPr>
            <a:picLocks noChangeAspect="1"/>
          </p:cNvPicPr>
          <p:nvPr/>
        </p:nvPicPr>
        <p:blipFill>
          <a:blip r:embed="rId2" cstate="print"/>
          <a:srcRect l="15032" t="1577" r="13866" b="30141"/>
          <a:stretch>
            <a:fillRect/>
          </a:stretch>
        </p:blipFill>
        <p:spPr>
          <a:xfrm>
            <a:off x="6787166" y="2807592"/>
            <a:ext cx="2356834" cy="2601533"/>
          </a:xfrm>
          <a:prstGeom prst="rect">
            <a:avLst/>
          </a:prstGeom>
          <a:ln>
            <a:noFill/>
          </a:ln>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anim calcmode="lin" valueType="num">
                                      <p:cBhvr>
                                        <p:cTn id="8" dur="1000" fill="hold"/>
                                        <p:tgtEl>
                                          <p:spTgt spid="60420"/>
                                        </p:tgtEl>
                                        <p:attrNameLst>
                                          <p:attrName>ppt_x</p:attrName>
                                        </p:attrNameLst>
                                      </p:cBhvr>
                                      <p:tavLst>
                                        <p:tav tm="0">
                                          <p:val>
                                            <p:strVal val="#ppt_x"/>
                                          </p:val>
                                        </p:tav>
                                        <p:tav tm="100000">
                                          <p:val>
                                            <p:strVal val="#ppt_x"/>
                                          </p:val>
                                        </p:tav>
                                      </p:tavLst>
                                    </p:anim>
                                    <p:anim calcmode="lin" valueType="num">
                                      <p:cBhvr>
                                        <p:cTn id="9" dur="1000" fill="hold"/>
                                        <p:tgtEl>
                                          <p:spTgt spid="604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0421">
                                            <p:txEl>
                                              <p:pRg st="0" end="0"/>
                                            </p:txEl>
                                          </p:spTgt>
                                        </p:tgtEl>
                                        <p:attrNameLst>
                                          <p:attrName>style.visibility</p:attrName>
                                        </p:attrNameLst>
                                      </p:cBhvr>
                                      <p:to>
                                        <p:strVal val="visible"/>
                                      </p:to>
                                    </p:set>
                                    <p:anim calcmode="lin" valueType="num">
                                      <p:cBhvr additive="base">
                                        <p:cTn id="14" dur="500" fill="hold"/>
                                        <p:tgtEl>
                                          <p:spTgt spid="6042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04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Στρογγυλεμένο ορθογώνιο"/>
          <p:cNvSpPr/>
          <p:nvPr/>
        </p:nvSpPr>
        <p:spPr>
          <a:xfrm>
            <a:off x="263111" y="1594997"/>
            <a:ext cx="8514413" cy="2353456"/>
          </a:xfrm>
          <a:prstGeom prst="roundRect">
            <a:avLst/>
          </a:prstGeom>
          <a:solidFill>
            <a:srgbClr val="31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Θέση περιεχομένου"/>
          <p:cNvSpPr>
            <a:spLocks noGrp="1"/>
          </p:cNvSpPr>
          <p:nvPr>
            <p:ph idx="1"/>
          </p:nvPr>
        </p:nvSpPr>
        <p:spPr>
          <a:xfrm>
            <a:off x="194872" y="329783"/>
            <a:ext cx="8769245" cy="1512665"/>
          </a:xfrm>
          <a:noFill/>
        </p:spPr>
        <p:txBody>
          <a:bodyPr/>
          <a:lstStyle/>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r>
              <a:rPr lang="el-GR" sz="2000" dirty="0" smtClean="0">
                <a:solidFill>
                  <a:schemeClr val="bg2">
                    <a:lumMod val="20000"/>
                    <a:lumOff val="80000"/>
                  </a:schemeClr>
                </a:solidFill>
              </a:rPr>
              <a:t>		</a:t>
            </a:r>
          </a:p>
          <a:p>
            <a:pPr>
              <a:buNone/>
            </a:pPr>
            <a:endParaRPr lang="el-GR" dirty="0"/>
          </a:p>
        </p:txBody>
      </p:sp>
      <p:sp>
        <p:nvSpPr>
          <p:cNvPr id="4" name="3 - Ορθογώνιο"/>
          <p:cNvSpPr/>
          <p:nvPr/>
        </p:nvSpPr>
        <p:spPr>
          <a:xfrm>
            <a:off x="430211" y="583050"/>
            <a:ext cx="8006566" cy="61555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ΑπαγορευμΕνα</a:t>
            </a:r>
            <a:r>
              <a:rPr lang="el-GR" sz="3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l-GR" sz="3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αντικεΙμενα</a:t>
            </a:r>
            <a:endParaRPr lang="el-GR" sz="3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5" name="4 - TextBox"/>
          <p:cNvSpPr txBox="1"/>
          <p:nvPr/>
        </p:nvSpPr>
        <p:spPr>
          <a:xfrm>
            <a:off x="655093" y="1760559"/>
            <a:ext cx="7492621" cy="1785104"/>
          </a:xfrm>
          <a:prstGeom prst="rect">
            <a:avLst/>
          </a:prstGeom>
          <a:noFill/>
        </p:spPr>
        <p:txBody>
          <a:bodyPr wrap="square" rtlCol="0">
            <a:spAutoFit/>
          </a:bodyPr>
          <a:lstStyle/>
          <a:p>
            <a:r>
              <a:rPr lang="el-GR" sz="2200" dirty="0" smtClean="0">
                <a:solidFill>
                  <a:schemeClr val="bg2">
                    <a:lumMod val="20000"/>
                    <a:lumOff val="80000"/>
                  </a:schemeClr>
                </a:solidFill>
              </a:rPr>
              <a:t>Αντικείμενα που μπορούν να προξενήσουν τραυματισμούς ή οποιοδήποτε ατύχημα απαγορεύονται στο αεροσκάφος και επιτρέπονται μόνο να μεταφερθούν στο χώρο των αποσκευών. Επίσης θα πρέπει να είναι κατάλληλα συσκευασμένα για να μεταφερθούν εκεί.</a:t>
            </a:r>
            <a:endParaRPr lang="el-GR" sz="2200" dirty="0"/>
          </a:p>
        </p:txBody>
      </p:sp>
      <p:pic>
        <p:nvPicPr>
          <p:cNvPr id="9218" name="Picture 2" descr="http://www.thefineyounggentleman.com/wp-content/uploads/2012/10/Airplane.jpg"/>
          <p:cNvPicPr>
            <a:picLocks noChangeAspect="1" noChangeArrowheads="1"/>
          </p:cNvPicPr>
          <p:nvPr/>
        </p:nvPicPr>
        <p:blipFill>
          <a:blip r:embed="rId2" cstate="print"/>
          <a:srcRect/>
          <a:stretch>
            <a:fillRect/>
          </a:stretch>
        </p:blipFill>
        <p:spPr bwMode="auto">
          <a:xfrm>
            <a:off x="163773" y="4626591"/>
            <a:ext cx="4433377" cy="2040341"/>
          </a:xfrm>
          <a:prstGeom prst="rect">
            <a:avLst/>
          </a:prstGeom>
          <a:ln>
            <a:noFill/>
          </a:ln>
          <a:effectLst>
            <a:outerShdw blurRad="292100" dist="139700" dir="2700000" algn="tl" rotWithShape="0">
              <a:srgbClr val="333333">
                <a:alpha val="65000"/>
              </a:srgbClr>
            </a:outerShdw>
            <a:softEdge rad="12700"/>
          </a:effectLst>
        </p:spPr>
      </p:pic>
      <p:pic>
        <p:nvPicPr>
          <p:cNvPr id="9220" name="Picture 4" descr="http://georgeberlin.files.wordpress.com/2009/07/jet-plane.jpg"/>
          <p:cNvPicPr>
            <a:picLocks noChangeAspect="1" noChangeArrowheads="1"/>
          </p:cNvPicPr>
          <p:nvPr/>
        </p:nvPicPr>
        <p:blipFill>
          <a:blip r:embed="rId3" cstate="print"/>
          <a:srcRect/>
          <a:stretch>
            <a:fillRect/>
          </a:stretch>
        </p:blipFill>
        <p:spPr bwMode="auto">
          <a:xfrm>
            <a:off x="4804012" y="4442135"/>
            <a:ext cx="4107977" cy="202008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2" presetClass="entr" presetSubtype="4"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500" fill="hold"/>
                                        <p:tgtEl>
                                          <p:spTgt spid="9218"/>
                                        </p:tgtEl>
                                        <p:attrNameLst>
                                          <p:attrName>ppt_x</p:attrName>
                                        </p:attrNameLst>
                                      </p:cBhvr>
                                      <p:tavLst>
                                        <p:tav tm="0">
                                          <p:val>
                                            <p:strVal val="0-#ppt_w/2"/>
                                          </p:val>
                                        </p:tav>
                                        <p:tav tm="100000">
                                          <p:val>
                                            <p:strVal val="#ppt_x"/>
                                          </p:val>
                                        </p:tav>
                                      </p:tavLst>
                                    </p:anim>
                                    <p:anim calcmode="lin" valueType="num">
                                      <p:cBhvr additive="base">
                                        <p:cTn id="2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anim calcmode="lin" valueType="num">
                                      <p:cBhvr additive="base">
                                        <p:cTn id="27" dur="500" fill="hold"/>
                                        <p:tgtEl>
                                          <p:spTgt spid="9220"/>
                                        </p:tgtEl>
                                        <p:attrNameLst>
                                          <p:attrName>ppt_x</p:attrName>
                                        </p:attrNameLst>
                                      </p:cBhvr>
                                      <p:tavLst>
                                        <p:tav tm="0">
                                          <p:val>
                                            <p:strVal val="1+#ppt_w/2"/>
                                          </p:val>
                                        </p:tav>
                                        <p:tav tm="100000">
                                          <p:val>
                                            <p:strVal val="#ppt_x"/>
                                          </p:val>
                                        </p:tav>
                                      </p:tavLst>
                                    </p:anim>
                                    <p:anim calcmode="lin" valueType="num">
                                      <p:cBhvr additive="base">
                                        <p:cTn id="2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18866" y="1160062"/>
            <a:ext cx="3626500" cy="2947916"/>
          </a:xfrm>
        </p:spPr>
        <p:txBody>
          <a:bodyPr/>
          <a:lstStyle/>
          <a:p>
            <a:pPr>
              <a:buNone/>
            </a:pPr>
            <a:endParaRPr lang="el-GR" sz="2000" dirty="0" smtClean="0">
              <a:solidFill>
                <a:srgbClr val="0528BF"/>
              </a:solidFill>
              <a:latin typeface="Times New Roman" pitchFamily="18" charset="0"/>
              <a:cs typeface="Times New Roman" pitchFamily="18" charset="0"/>
            </a:endParaRPr>
          </a:p>
          <a:p>
            <a:pPr lvl="0">
              <a:buFont typeface="Wingdings" pitchFamily="2" charset="2"/>
              <a:buChar char="ü"/>
            </a:pPr>
            <a:r>
              <a:rPr lang="el-GR" sz="2000" dirty="0" smtClean="0">
                <a:cs typeface="Times New Roman" pitchFamily="18" charset="0"/>
              </a:rPr>
              <a:t>Πυροβόλα και πυρομαχικά</a:t>
            </a:r>
          </a:p>
          <a:p>
            <a:pPr lvl="0">
              <a:buFont typeface="Wingdings" pitchFamily="2" charset="2"/>
              <a:buChar char="ü"/>
            </a:pPr>
            <a:r>
              <a:rPr lang="el-GR" sz="2000" dirty="0" smtClean="0">
                <a:cs typeface="Times New Roman" pitchFamily="18" charset="0"/>
              </a:rPr>
              <a:t>Εκρηκτικές ύλες </a:t>
            </a:r>
          </a:p>
          <a:p>
            <a:pPr lvl="0">
              <a:buFont typeface="Wingdings" pitchFamily="2" charset="2"/>
              <a:buChar char="ü"/>
            </a:pPr>
            <a:r>
              <a:rPr lang="el-GR" sz="2000" dirty="0" smtClean="0">
                <a:cs typeface="Times New Roman" pitchFamily="18" charset="0"/>
              </a:rPr>
              <a:t>Μαχαίρια οποιουδήποτε είδους</a:t>
            </a:r>
          </a:p>
          <a:p>
            <a:pPr lvl="0">
              <a:buFont typeface="Wingdings" pitchFamily="2" charset="2"/>
              <a:buChar char="ü"/>
            </a:pPr>
            <a:r>
              <a:rPr lang="el-GR" sz="2000" dirty="0" smtClean="0">
                <a:cs typeface="Times New Roman" pitchFamily="18" charset="0"/>
              </a:rPr>
              <a:t>Χαρτοκόπτες</a:t>
            </a:r>
          </a:p>
          <a:p>
            <a:pPr lvl="0">
              <a:buFont typeface="Wingdings" pitchFamily="2" charset="2"/>
              <a:buChar char="ü"/>
            </a:pPr>
            <a:r>
              <a:rPr lang="el-GR" sz="2000" dirty="0" smtClean="0">
                <a:cs typeface="Times New Roman" pitchFamily="18" charset="0"/>
              </a:rPr>
              <a:t>Μεταλλικά μαχαιροπήρουνα</a:t>
            </a:r>
          </a:p>
          <a:p>
            <a:endParaRPr lang="el-GR" sz="2000" dirty="0"/>
          </a:p>
        </p:txBody>
      </p:sp>
      <p:sp>
        <p:nvSpPr>
          <p:cNvPr id="4" name="3 - TextBox"/>
          <p:cNvSpPr txBox="1"/>
          <p:nvPr/>
        </p:nvSpPr>
        <p:spPr>
          <a:xfrm>
            <a:off x="4694830" y="2729552"/>
            <a:ext cx="4080680" cy="1631216"/>
          </a:xfrm>
          <a:prstGeom prst="rect">
            <a:avLst/>
          </a:prstGeom>
          <a:noFill/>
        </p:spPr>
        <p:txBody>
          <a:bodyPr wrap="square" rtlCol="0">
            <a:spAutoFit/>
          </a:bodyPr>
          <a:lstStyle/>
          <a:p>
            <a:pPr lvl="0">
              <a:buFont typeface="Wingdings" pitchFamily="2" charset="2"/>
              <a:buChar char="ü"/>
            </a:pPr>
            <a:r>
              <a:rPr lang="el-GR" sz="2000" dirty="0" smtClean="0">
                <a:latin typeface="+mn-lt"/>
                <a:cs typeface="Times New Roman" pitchFamily="18" charset="0"/>
              </a:rPr>
              <a:t> Ξυράφια και ξυριστικές λεπίδες</a:t>
            </a:r>
          </a:p>
          <a:p>
            <a:pPr lvl="0">
              <a:buFont typeface="Wingdings" pitchFamily="2" charset="2"/>
              <a:buChar char="ü"/>
            </a:pPr>
            <a:r>
              <a:rPr lang="el-GR" sz="2000" dirty="0" smtClean="0">
                <a:latin typeface="+mn-lt"/>
                <a:cs typeface="Times New Roman" pitchFamily="18" charset="0"/>
              </a:rPr>
              <a:t> Ψαλίδια</a:t>
            </a:r>
          </a:p>
          <a:p>
            <a:pPr lvl="0">
              <a:buFont typeface="Wingdings" pitchFamily="2" charset="2"/>
              <a:buChar char="ü"/>
            </a:pPr>
            <a:r>
              <a:rPr lang="el-GR" sz="2000" dirty="0" smtClean="0">
                <a:latin typeface="+mn-lt"/>
                <a:cs typeface="Times New Roman" pitchFamily="18" charset="0"/>
              </a:rPr>
              <a:t> Υποδερμικές βελόνες και</a:t>
            </a:r>
          </a:p>
          <a:p>
            <a:pPr lvl="0"/>
            <a:r>
              <a:rPr lang="el-GR" sz="2000" dirty="0" smtClean="0">
                <a:latin typeface="+mn-lt"/>
                <a:cs typeface="Times New Roman" pitchFamily="18" charset="0"/>
              </a:rPr>
              <a:t>    σύριγγες</a:t>
            </a:r>
          </a:p>
          <a:p>
            <a:pPr lvl="0">
              <a:buFont typeface="Wingdings" pitchFamily="2" charset="2"/>
              <a:buChar char="ü"/>
            </a:pPr>
            <a:r>
              <a:rPr lang="el-GR" sz="2000" dirty="0" smtClean="0">
                <a:latin typeface="+mn-lt"/>
                <a:cs typeface="Times New Roman" pitchFamily="18" charset="0"/>
              </a:rPr>
              <a:t> Δείκτες λέιζερ</a:t>
            </a:r>
          </a:p>
        </p:txBody>
      </p:sp>
      <p:sp>
        <p:nvSpPr>
          <p:cNvPr id="6" name="5 - TextBox"/>
          <p:cNvSpPr txBox="1"/>
          <p:nvPr/>
        </p:nvSpPr>
        <p:spPr>
          <a:xfrm>
            <a:off x="2825087" y="286603"/>
            <a:ext cx="3916907" cy="553998"/>
          </a:xfrm>
          <a:prstGeom prst="rect">
            <a:avLst/>
          </a:prstGeom>
          <a:noFill/>
        </p:spPr>
        <p:txBody>
          <a:bodyPr wrap="square" rtlCol="0">
            <a:spAutoFit/>
          </a:bodyPr>
          <a:lstStyle/>
          <a:p>
            <a:r>
              <a:rPr lang="el-GR" sz="3000" dirty="0" smtClean="0">
                <a:solidFill>
                  <a:srgbClr val="364EC4"/>
                </a:solidFill>
              </a:rPr>
              <a:t>Ενδεικτικά είναι</a:t>
            </a:r>
            <a:r>
              <a:rPr lang="en-US" sz="3000" dirty="0" smtClean="0">
                <a:solidFill>
                  <a:srgbClr val="364EC4"/>
                </a:solidFill>
              </a:rPr>
              <a:t>:</a:t>
            </a:r>
            <a:endParaRPr lang="el-GR" sz="3000" dirty="0">
              <a:solidFill>
                <a:srgbClr val="364EC4"/>
              </a:solidFill>
            </a:endParaRPr>
          </a:p>
        </p:txBody>
      </p:sp>
      <p:pic>
        <p:nvPicPr>
          <p:cNvPr id="8194" name="Picture 2" descr="http://glenngohr.files.wordpress.com/2008/07/gun1.jpg"/>
          <p:cNvPicPr>
            <a:picLocks noChangeAspect="1" noChangeArrowheads="1"/>
          </p:cNvPicPr>
          <p:nvPr/>
        </p:nvPicPr>
        <p:blipFill>
          <a:blip r:embed="rId2" cstate="print">
            <a:clrChange>
              <a:clrFrom>
                <a:srgbClr val="FEFEFE"/>
              </a:clrFrom>
              <a:clrTo>
                <a:srgbClr val="FEFEFE">
                  <a:alpha val="0"/>
                </a:srgbClr>
              </a:clrTo>
            </a:clrChange>
          </a:blip>
          <a:srcRect t="4213" b="7320"/>
          <a:stretch>
            <a:fillRect/>
          </a:stretch>
        </p:blipFill>
        <p:spPr bwMode="auto">
          <a:xfrm>
            <a:off x="305699" y="504965"/>
            <a:ext cx="1686679" cy="1119117"/>
          </a:xfrm>
          <a:prstGeom prst="rect">
            <a:avLst/>
          </a:prstGeom>
          <a:ln>
            <a:noFill/>
          </a:ln>
          <a:effectLst/>
        </p:spPr>
      </p:pic>
      <p:pic>
        <p:nvPicPr>
          <p:cNvPr id="8196" name="Picture 4" descr="http://content-mcdn.imerisia.gr/filesystem/images/20120613/engine/assets_LARGE_t_942_143004_type12128.jpg"/>
          <p:cNvPicPr>
            <a:picLocks noChangeAspect="1" noChangeArrowheads="1"/>
          </p:cNvPicPr>
          <p:nvPr/>
        </p:nvPicPr>
        <p:blipFill>
          <a:blip r:embed="rId3" cstate="print"/>
          <a:srcRect l="12473" b="14667"/>
          <a:stretch>
            <a:fillRect/>
          </a:stretch>
        </p:blipFill>
        <p:spPr bwMode="auto">
          <a:xfrm>
            <a:off x="3043451" y="4626592"/>
            <a:ext cx="1821493" cy="1173706"/>
          </a:xfrm>
          <a:prstGeom prst="rect">
            <a:avLst/>
          </a:prstGeom>
          <a:ln>
            <a:noFill/>
          </a:ln>
          <a:effectLst>
            <a:softEdge rad="112500"/>
          </a:effectLst>
        </p:spPr>
      </p:pic>
      <p:pic>
        <p:nvPicPr>
          <p:cNvPr id="8198" name="Picture 6" descr="http://www.fissler.gr/typo3temp/pics/9ad4b13914.jpg"/>
          <p:cNvPicPr>
            <a:picLocks noChangeAspect="1" noChangeArrowheads="1"/>
          </p:cNvPicPr>
          <p:nvPr/>
        </p:nvPicPr>
        <p:blipFill>
          <a:blip r:embed="rId4" cstate="print"/>
          <a:srcRect l="24618" t="813" r="26148"/>
          <a:stretch>
            <a:fillRect/>
          </a:stretch>
        </p:blipFill>
        <p:spPr bwMode="auto">
          <a:xfrm>
            <a:off x="7151427" y="320440"/>
            <a:ext cx="1446663" cy="1924617"/>
          </a:xfrm>
          <a:prstGeom prst="rect">
            <a:avLst/>
          </a:prstGeom>
          <a:ln>
            <a:noFill/>
          </a:ln>
          <a:effectLst>
            <a:softEdge rad="112500"/>
          </a:effectLst>
        </p:spPr>
      </p:pic>
      <p:pic>
        <p:nvPicPr>
          <p:cNvPr id="8200" name="Picture 8" descr="http://www.medicalhouse.gr/img/operatingscissors_1_nu_58DE58E6.jpg"/>
          <p:cNvPicPr>
            <a:picLocks noChangeAspect="1" noChangeArrowheads="1"/>
          </p:cNvPicPr>
          <p:nvPr/>
        </p:nvPicPr>
        <p:blipFill>
          <a:blip r:embed="rId5" cstate="print"/>
          <a:srcRect/>
          <a:stretch>
            <a:fillRect/>
          </a:stretch>
        </p:blipFill>
        <p:spPr bwMode="auto">
          <a:xfrm>
            <a:off x="191069" y="5090187"/>
            <a:ext cx="2347415" cy="1565680"/>
          </a:xfrm>
          <a:prstGeom prst="rect">
            <a:avLst/>
          </a:prstGeom>
          <a:ln>
            <a:noFill/>
          </a:ln>
          <a:effectLst>
            <a:softEdge rad="112500"/>
          </a:effectLst>
        </p:spPr>
      </p:pic>
      <p:pic>
        <p:nvPicPr>
          <p:cNvPr id="8202" name="Picture 10" descr="http://www.foititoupoli.gr/sites/default/files/field/image/4DBF9975D367D942A48547E29F42E079.jpg"/>
          <p:cNvPicPr>
            <a:picLocks noChangeAspect="1" noChangeArrowheads="1"/>
          </p:cNvPicPr>
          <p:nvPr/>
        </p:nvPicPr>
        <p:blipFill>
          <a:blip r:embed="rId6" cstate="print">
            <a:clrChange>
              <a:clrFrom>
                <a:srgbClr val="CBB081"/>
              </a:clrFrom>
              <a:clrTo>
                <a:srgbClr val="CBB081">
                  <a:alpha val="0"/>
                </a:srgbClr>
              </a:clrTo>
            </a:clrChange>
          </a:blip>
          <a:srcRect/>
          <a:stretch>
            <a:fillRect/>
          </a:stretch>
        </p:blipFill>
        <p:spPr bwMode="auto">
          <a:xfrm>
            <a:off x="6092352" y="4567425"/>
            <a:ext cx="2287373" cy="1717368"/>
          </a:xfrm>
          <a:prstGeom prst="rect">
            <a:avLst/>
          </a:prstGeom>
          <a:noFill/>
          <a:effectLst>
            <a:softEdge rad="63500"/>
          </a:effectLst>
        </p:spPr>
      </p:pic>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327_slide">
  <a:themeElements>
    <a:clrScheme name="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ind_0327_slide</Template>
  <TotalTime>472</TotalTime>
  <Words>315</Words>
  <Application>Microsoft Office PowerPoint</Application>
  <PresentationFormat>Προβολή στην οθόνη (4:3)</PresentationFormat>
  <Paragraphs>131</Paragraphs>
  <Slides>18</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ind_0327_slide</vt:lpstr>
      <vt:lpstr>1_Default Design</vt:lpstr>
      <vt:lpstr>Διαφάνεια 1</vt:lpstr>
      <vt:lpstr>ΣΤΟΧΟΣ ΤΗΣ ΕΡΓΑΣΙΑΣ</vt:lpstr>
      <vt:lpstr>Διαφάνεια 3</vt:lpstr>
      <vt:lpstr>ΠΕΡΙΕΧΟΜΕΝΑ-ΜΕΘΟΔΟΛΟΓΙΑ</vt:lpstr>
      <vt:lpstr>ΙΣΤΟΡΙΑ ΤΟΥ ΑΕΡΟΠΛΑΝΟΥ</vt:lpstr>
      <vt:lpstr>ΤΟ ΠΛΗΡΩΜΑ</vt:lpstr>
      <vt:lpstr>ΠΡΟΥΠΟΘΕΣΕΙΣ ΓΙΑ ΝΑ ΓΙΝΕΙ ΚΑΠΟΙΟΣ ΠΙΛΟΤΟΣ </vt:lpstr>
      <vt:lpstr>Διαφάνεια 8</vt:lpstr>
      <vt:lpstr>Διαφάνεια 9</vt:lpstr>
      <vt:lpstr>Η ΦΟΒΙΑ ΤΗΣ ΠΤΗΣΗΣ</vt:lpstr>
      <vt:lpstr>ΠΡΟΣΤΑΣΙΑ</vt:lpstr>
      <vt:lpstr>Διαφάνεια 12</vt:lpstr>
      <vt:lpstr>ΤΥΠΟΙ ΑΕΡΟΠΛΑΝΩΝ</vt:lpstr>
      <vt:lpstr>ΑΕΡΟΠΛΑΝΑ Ωσ ΕΡΓΑΤΕΧΝΗΣ</vt:lpstr>
      <vt:lpstr>ΑΠΟΤΕΛΕΣΜΑΤΑ ΕΡΩΤΗΜΑΤΟΛΟΓΙΩΝ</vt:lpstr>
      <vt:lpstr>Διαφάνεια 16</vt:lpstr>
      <vt:lpstr>ΣΥΜΠΕΡΑΣΜΑΤΑ</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ekokkinou</cp:lastModifiedBy>
  <cp:revision>55</cp:revision>
  <dcterms:created xsi:type="dcterms:W3CDTF">2012-12-05T17:22:36Z</dcterms:created>
  <dcterms:modified xsi:type="dcterms:W3CDTF">2013-01-21T09:38:02Z</dcterms:modified>
</cp:coreProperties>
</file>